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  <p:sldMasterId id="2147483663" r:id="rId3"/>
  </p:sldMasterIdLst>
  <p:notesMasterIdLst>
    <p:notesMasterId r:id="rId77"/>
  </p:notesMasterIdLst>
  <p:handoutMasterIdLst>
    <p:handoutMasterId r:id="rId78"/>
  </p:handoutMasterIdLst>
  <p:sldIdLst>
    <p:sldId id="368" r:id="rId4"/>
    <p:sldId id="967" r:id="rId5"/>
    <p:sldId id="834" r:id="rId6"/>
    <p:sldId id="564" r:id="rId7"/>
    <p:sldId id="460" r:id="rId8"/>
    <p:sldId id="968" r:id="rId9"/>
    <p:sldId id="969" r:id="rId10"/>
    <p:sldId id="970" r:id="rId11"/>
    <p:sldId id="971" r:id="rId12"/>
    <p:sldId id="979" r:id="rId13"/>
    <p:sldId id="973" r:id="rId14"/>
    <p:sldId id="976" r:id="rId15"/>
    <p:sldId id="977" r:id="rId16"/>
    <p:sldId id="972" r:id="rId17"/>
    <p:sldId id="978" r:id="rId18"/>
    <p:sldId id="980" r:id="rId19"/>
    <p:sldId id="975" r:id="rId20"/>
    <p:sldId id="974" r:id="rId21"/>
    <p:sldId id="786" r:id="rId22"/>
    <p:sldId id="737" r:id="rId23"/>
    <p:sldId id="747" r:id="rId24"/>
    <p:sldId id="749" r:id="rId25"/>
    <p:sldId id="751" r:id="rId26"/>
    <p:sldId id="752" r:id="rId27"/>
    <p:sldId id="755" r:id="rId28"/>
    <p:sldId id="757" r:id="rId29"/>
    <p:sldId id="754" r:id="rId30"/>
    <p:sldId id="963" r:id="rId31"/>
    <p:sldId id="966" r:id="rId32"/>
    <p:sldId id="964" r:id="rId33"/>
    <p:sldId id="965" r:id="rId34"/>
    <p:sldId id="922" r:id="rId35"/>
    <p:sldId id="923" r:id="rId36"/>
    <p:sldId id="924" r:id="rId37"/>
    <p:sldId id="947" r:id="rId38"/>
    <p:sldId id="853" r:id="rId39"/>
    <p:sldId id="854" r:id="rId40"/>
    <p:sldId id="948" r:id="rId41"/>
    <p:sldId id="850" r:id="rId42"/>
    <p:sldId id="949" r:id="rId43"/>
    <p:sldId id="950" r:id="rId44"/>
    <p:sldId id="946" r:id="rId45"/>
    <p:sldId id="857" r:id="rId46"/>
    <p:sldId id="953" r:id="rId47"/>
    <p:sldId id="954" r:id="rId48"/>
    <p:sldId id="955" r:id="rId49"/>
    <p:sldId id="956" r:id="rId50"/>
    <p:sldId id="957" r:id="rId51"/>
    <p:sldId id="958" r:id="rId52"/>
    <p:sldId id="959" r:id="rId53"/>
    <p:sldId id="960" r:id="rId54"/>
    <p:sldId id="961" r:id="rId55"/>
    <p:sldId id="875" r:id="rId56"/>
    <p:sldId id="952" r:id="rId57"/>
    <p:sldId id="852" r:id="rId58"/>
    <p:sldId id="855" r:id="rId59"/>
    <p:sldId id="858" r:id="rId60"/>
    <p:sldId id="951" r:id="rId61"/>
    <p:sldId id="859" r:id="rId62"/>
    <p:sldId id="962" r:id="rId63"/>
    <p:sldId id="861" r:id="rId64"/>
    <p:sldId id="860" r:id="rId65"/>
    <p:sldId id="862" r:id="rId66"/>
    <p:sldId id="864" r:id="rId67"/>
    <p:sldId id="863" r:id="rId68"/>
    <p:sldId id="865" r:id="rId69"/>
    <p:sldId id="866" r:id="rId70"/>
    <p:sldId id="867" r:id="rId71"/>
    <p:sldId id="868" r:id="rId72"/>
    <p:sldId id="870" r:id="rId73"/>
    <p:sldId id="871" r:id="rId74"/>
    <p:sldId id="872" r:id="rId75"/>
    <p:sldId id="840" r:id="rId76"/>
  </p:sldIdLst>
  <p:sldSz cx="9144000" cy="6858000" type="letter"/>
  <p:notesSz cx="6858000" cy="9144000"/>
  <p:custDataLst>
    <p:tags r:id="rId79"/>
  </p:custDataLst>
  <p:defaultTextStyle>
    <a:defPPr>
      <a:defRPr lang="en-US"/>
    </a:defPPr>
    <a:lvl1pPr marL="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4F6CD9-518E-4308-A631-1BB91374333E}">
          <p14:sldIdLst>
            <p14:sldId id="368"/>
            <p14:sldId id="967"/>
            <p14:sldId id="834"/>
            <p14:sldId id="564"/>
            <p14:sldId id="460"/>
            <p14:sldId id="968"/>
            <p14:sldId id="969"/>
            <p14:sldId id="970"/>
            <p14:sldId id="971"/>
            <p14:sldId id="979"/>
            <p14:sldId id="973"/>
            <p14:sldId id="976"/>
            <p14:sldId id="977"/>
            <p14:sldId id="972"/>
            <p14:sldId id="978"/>
            <p14:sldId id="980"/>
            <p14:sldId id="975"/>
            <p14:sldId id="974"/>
            <p14:sldId id="786"/>
            <p14:sldId id="737"/>
            <p14:sldId id="747"/>
            <p14:sldId id="749"/>
            <p14:sldId id="751"/>
            <p14:sldId id="752"/>
            <p14:sldId id="755"/>
            <p14:sldId id="757"/>
            <p14:sldId id="754"/>
            <p14:sldId id="963"/>
            <p14:sldId id="966"/>
            <p14:sldId id="964"/>
            <p14:sldId id="965"/>
            <p14:sldId id="922"/>
            <p14:sldId id="923"/>
            <p14:sldId id="924"/>
            <p14:sldId id="947"/>
            <p14:sldId id="853"/>
            <p14:sldId id="854"/>
            <p14:sldId id="948"/>
            <p14:sldId id="850"/>
            <p14:sldId id="949"/>
            <p14:sldId id="950"/>
            <p14:sldId id="946"/>
            <p14:sldId id="857"/>
            <p14:sldId id="953"/>
            <p14:sldId id="954"/>
            <p14:sldId id="955"/>
            <p14:sldId id="956"/>
            <p14:sldId id="957"/>
            <p14:sldId id="958"/>
            <p14:sldId id="959"/>
            <p14:sldId id="960"/>
            <p14:sldId id="961"/>
            <p14:sldId id="875"/>
            <p14:sldId id="952"/>
            <p14:sldId id="852"/>
            <p14:sldId id="855"/>
            <p14:sldId id="858"/>
            <p14:sldId id="951"/>
            <p14:sldId id="859"/>
            <p14:sldId id="962"/>
            <p14:sldId id="861"/>
            <p14:sldId id="860"/>
            <p14:sldId id="862"/>
            <p14:sldId id="864"/>
            <p14:sldId id="863"/>
            <p14:sldId id="865"/>
            <p14:sldId id="866"/>
            <p14:sldId id="867"/>
            <p14:sldId id="868"/>
            <p14:sldId id="870"/>
            <p14:sldId id="871"/>
            <p14:sldId id="872"/>
            <p14:sldId id="8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00"/>
    <a:srgbClr val="FFFFFF"/>
    <a:srgbClr val="F8F4EA"/>
    <a:srgbClr val="000000"/>
    <a:srgbClr val="336666"/>
    <a:srgbClr val="008080"/>
    <a:srgbClr val="FF6600"/>
    <a:srgbClr val="CC3300"/>
    <a:srgbClr val="208CAA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9" autoAdjust="0"/>
    <p:restoredTop sz="91644" autoAdjust="0"/>
  </p:normalViewPr>
  <p:slideViewPr>
    <p:cSldViewPr snapToGrid="0" showGuides="1">
      <p:cViewPr varScale="1">
        <p:scale>
          <a:sx n="181" d="100"/>
          <a:sy n="181" d="100"/>
        </p:scale>
        <p:origin x="16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554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tags" Target="tags/tag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C8E192-4426-0546-8148-784F54E84D6B}" type="doc">
      <dgm:prSet loTypeId="urn:microsoft.com/office/officeart/2005/8/layout/pyramid3" loCatId="" qsTypeId="urn:microsoft.com/office/officeart/2005/8/quickstyle/simple1" qsCatId="simple" csTypeId="urn:microsoft.com/office/officeart/2005/8/colors/accent4_5" csCatId="accent4" phldr="1"/>
      <dgm:spPr/>
    </dgm:pt>
    <dgm:pt modelId="{7DCF9642-EA08-9848-87DE-220CD649AA23}">
      <dgm:prSet phldrT="[Text]" custT="1"/>
      <dgm:spPr>
        <a:ln>
          <a:noFill/>
        </a:ln>
      </dgm:spPr>
      <dgm:t>
        <a:bodyPr anchor="t"/>
        <a:lstStyle/>
        <a:p>
          <a:r>
            <a:rPr lang="en-US" sz="2800" spc="300" dirty="0"/>
            <a:t>SEMI-STRUCTURED</a:t>
          </a:r>
        </a:p>
      </dgm:t>
    </dgm:pt>
    <dgm:pt modelId="{5B99DFCA-E455-B148-BC35-33189E39A5BF}" type="parTrans" cxnId="{841CDFDC-BE84-314B-9212-23668B94A9E9}">
      <dgm:prSet/>
      <dgm:spPr/>
      <dgm:t>
        <a:bodyPr/>
        <a:lstStyle/>
        <a:p>
          <a:endParaRPr lang="en-US"/>
        </a:p>
      </dgm:t>
    </dgm:pt>
    <dgm:pt modelId="{79040AEA-0A2A-E548-A2C5-A87F502D5FB4}" type="sibTrans" cxnId="{841CDFDC-BE84-314B-9212-23668B94A9E9}">
      <dgm:prSet/>
      <dgm:spPr/>
      <dgm:t>
        <a:bodyPr/>
        <a:lstStyle/>
        <a:p>
          <a:endParaRPr lang="en-US"/>
        </a:p>
      </dgm:t>
    </dgm:pt>
    <dgm:pt modelId="{AF8C9EF1-3C9B-0F42-9F1C-B288A894F0EC}">
      <dgm:prSet phldrT="[Text]" custT="1"/>
      <dgm:spPr>
        <a:ln>
          <a:noFill/>
        </a:ln>
      </dgm:spPr>
      <dgm:t>
        <a:bodyPr anchor="t"/>
        <a:lstStyle/>
        <a:p>
          <a:r>
            <a:rPr lang="en-US" sz="3200" spc="300" dirty="0"/>
            <a:t>UNSTRUCTURED</a:t>
          </a:r>
        </a:p>
      </dgm:t>
    </dgm:pt>
    <dgm:pt modelId="{045CD593-4D2E-3A40-A4A3-F214800CCB37}" type="parTrans" cxnId="{D8AA3CE9-2F96-2F46-9322-232973CE58B2}">
      <dgm:prSet/>
      <dgm:spPr/>
      <dgm:t>
        <a:bodyPr/>
        <a:lstStyle/>
        <a:p>
          <a:endParaRPr lang="en-US"/>
        </a:p>
      </dgm:t>
    </dgm:pt>
    <dgm:pt modelId="{D13A5541-A9F4-6A4A-BC5D-F89D42FDDB5B}" type="sibTrans" cxnId="{D8AA3CE9-2F96-2F46-9322-232973CE58B2}">
      <dgm:prSet/>
      <dgm:spPr/>
      <dgm:t>
        <a:bodyPr/>
        <a:lstStyle/>
        <a:p>
          <a:endParaRPr lang="en-US"/>
        </a:p>
      </dgm:t>
    </dgm:pt>
    <dgm:pt modelId="{FCD88532-3880-3E42-BB5C-D8A8F7DE5ACD}">
      <dgm:prSet phldrT="[Text]" custT="1"/>
      <dgm:spPr>
        <a:ln>
          <a:noFill/>
        </a:ln>
      </dgm:spPr>
      <dgm:t>
        <a:bodyPr anchor="ctr"/>
        <a:lstStyle/>
        <a:p>
          <a:r>
            <a:rPr lang="en-US" sz="2400" spc="300" dirty="0"/>
            <a:t>STRUCTURED</a:t>
          </a:r>
        </a:p>
      </dgm:t>
    </dgm:pt>
    <dgm:pt modelId="{D3B467D4-AC6A-5745-8EF8-E185ED7CE03B}" type="parTrans" cxnId="{599ED623-83A8-C24F-A35E-2A55219C5001}">
      <dgm:prSet/>
      <dgm:spPr/>
      <dgm:t>
        <a:bodyPr/>
        <a:lstStyle/>
        <a:p>
          <a:endParaRPr lang="en-US"/>
        </a:p>
      </dgm:t>
    </dgm:pt>
    <dgm:pt modelId="{D4674756-05FF-D843-8F17-A049A0A18D49}" type="sibTrans" cxnId="{599ED623-83A8-C24F-A35E-2A55219C5001}">
      <dgm:prSet/>
      <dgm:spPr/>
      <dgm:t>
        <a:bodyPr/>
        <a:lstStyle/>
        <a:p>
          <a:endParaRPr lang="en-US"/>
        </a:p>
      </dgm:t>
    </dgm:pt>
    <dgm:pt modelId="{556173DD-1DF5-9543-9E83-E669D05EC76F}" type="pres">
      <dgm:prSet presAssocID="{84C8E192-4426-0546-8148-784F54E84D6B}" presName="Name0" presStyleCnt="0">
        <dgm:presLayoutVars>
          <dgm:dir/>
          <dgm:animLvl val="lvl"/>
          <dgm:resizeHandles val="exact"/>
        </dgm:presLayoutVars>
      </dgm:prSet>
      <dgm:spPr/>
    </dgm:pt>
    <dgm:pt modelId="{FA6E7F8F-28B9-FB42-B718-94E0515EB928}" type="pres">
      <dgm:prSet presAssocID="{AF8C9EF1-3C9B-0F42-9F1C-B288A894F0EC}" presName="Name8" presStyleCnt="0"/>
      <dgm:spPr/>
    </dgm:pt>
    <dgm:pt modelId="{91721BB8-2F7E-D941-9DBA-34C67DDBFD63}" type="pres">
      <dgm:prSet presAssocID="{AF8C9EF1-3C9B-0F42-9F1C-B288A894F0EC}" presName="level" presStyleLbl="node1" presStyleIdx="0" presStyleCnt="3">
        <dgm:presLayoutVars>
          <dgm:chMax val="1"/>
          <dgm:bulletEnabled val="1"/>
        </dgm:presLayoutVars>
      </dgm:prSet>
      <dgm:spPr/>
    </dgm:pt>
    <dgm:pt modelId="{2BB5EC7E-69AE-AE46-A915-25EA211BF3B9}" type="pres">
      <dgm:prSet presAssocID="{AF8C9EF1-3C9B-0F42-9F1C-B288A894F0E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AA1E8E8-76C7-5342-97FD-B702258B3A7C}" type="pres">
      <dgm:prSet presAssocID="{7DCF9642-EA08-9848-87DE-220CD649AA23}" presName="Name8" presStyleCnt="0"/>
      <dgm:spPr/>
    </dgm:pt>
    <dgm:pt modelId="{3E3C50CE-D51E-114F-98F3-6A3473C3A291}" type="pres">
      <dgm:prSet presAssocID="{7DCF9642-EA08-9848-87DE-220CD649AA23}" presName="level" presStyleLbl="node1" presStyleIdx="1" presStyleCnt="3">
        <dgm:presLayoutVars>
          <dgm:chMax val="1"/>
          <dgm:bulletEnabled val="1"/>
        </dgm:presLayoutVars>
      </dgm:prSet>
      <dgm:spPr/>
    </dgm:pt>
    <dgm:pt modelId="{B417DB61-02E1-1145-A246-DDFC861A97DB}" type="pres">
      <dgm:prSet presAssocID="{7DCF9642-EA08-9848-87DE-220CD649AA2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4AC8D00-F451-0240-9A5D-D0DDC3D4680B}" type="pres">
      <dgm:prSet presAssocID="{FCD88532-3880-3E42-BB5C-D8A8F7DE5ACD}" presName="Name8" presStyleCnt="0"/>
      <dgm:spPr/>
    </dgm:pt>
    <dgm:pt modelId="{96732408-0D9B-ED4F-8F84-D954791009DB}" type="pres">
      <dgm:prSet presAssocID="{FCD88532-3880-3E42-BB5C-D8A8F7DE5ACD}" presName="level" presStyleLbl="node1" presStyleIdx="2" presStyleCnt="3">
        <dgm:presLayoutVars>
          <dgm:chMax val="1"/>
          <dgm:bulletEnabled val="1"/>
        </dgm:presLayoutVars>
      </dgm:prSet>
      <dgm:spPr/>
    </dgm:pt>
    <dgm:pt modelId="{5AE0D68B-8F40-9442-8CC0-AA81277B612B}" type="pres">
      <dgm:prSet presAssocID="{FCD88532-3880-3E42-BB5C-D8A8F7DE5ACD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99ED623-83A8-C24F-A35E-2A55219C5001}" srcId="{84C8E192-4426-0546-8148-784F54E84D6B}" destId="{FCD88532-3880-3E42-BB5C-D8A8F7DE5ACD}" srcOrd="2" destOrd="0" parTransId="{D3B467D4-AC6A-5745-8EF8-E185ED7CE03B}" sibTransId="{D4674756-05FF-D843-8F17-A049A0A18D49}"/>
    <dgm:cxn modelId="{C099CE2B-289C-F14A-BFFF-22F9E783BC7F}" type="presOf" srcId="{FCD88532-3880-3E42-BB5C-D8A8F7DE5ACD}" destId="{5AE0D68B-8F40-9442-8CC0-AA81277B612B}" srcOrd="1" destOrd="0" presId="urn:microsoft.com/office/officeart/2005/8/layout/pyramid3"/>
    <dgm:cxn modelId="{756B4F2D-B86B-314C-BFCB-AC6F763A0DE0}" type="presOf" srcId="{7DCF9642-EA08-9848-87DE-220CD649AA23}" destId="{3E3C50CE-D51E-114F-98F3-6A3473C3A291}" srcOrd="0" destOrd="0" presId="urn:microsoft.com/office/officeart/2005/8/layout/pyramid3"/>
    <dgm:cxn modelId="{E93A2775-3D6A-234D-A115-7BE73AC2A0FD}" type="presOf" srcId="{FCD88532-3880-3E42-BB5C-D8A8F7DE5ACD}" destId="{96732408-0D9B-ED4F-8F84-D954791009DB}" srcOrd="0" destOrd="0" presId="urn:microsoft.com/office/officeart/2005/8/layout/pyramid3"/>
    <dgm:cxn modelId="{AD6B6476-CBC9-A940-93D5-F286EC0A030D}" type="presOf" srcId="{84C8E192-4426-0546-8148-784F54E84D6B}" destId="{556173DD-1DF5-9543-9E83-E669D05EC76F}" srcOrd="0" destOrd="0" presId="urn:microsoft.com/office/officeart/2005/8/layout/pyramid3"/>
    <dgm:cxn modelId="{9959DC96-E792-BF4D-8D16-AED17813938D}" type="presOf" srcId="{AF8C9EF1-3C9B-0F42-9F1C-B288A894F0EC}" destId="{2BB5EC7E-69AE-AE46-A915-25EA211BF3B9}" srcOrd="1" destOrd="0" presId="urn:microsoft.com/office/officeart/2005/8/layout/pyramid3"/>
    <dgm:cxn modelId="{64C8A9D6-032B-6044-A5E6-19BD2D89014F}" type="presOf" srcId="{AF8C9EF1-3C9B-0F42-9F1C-B288A894F0EC}" destId="{91721BB8-2F7E-D941-9DBA-34C67DDBFD63}" srcOrd="0" destOrd="0" presId="urn:microsoft.com/office/officeart/2005/8/layout/pyramid3"/>
    <dgm:cxn modelId="{841CDFDC-BE84-314B-9212-23668B94A9E9}" srcId="{84C8E192-4426-0546-8148-784F54E84D6B}" destId="{7DCF9642-EA08-9848-87DE-220CD649AA23}" srcOrd="1" destOrd="0" parTransId="{5B99DFCA-E455-B148-BC35-33189E39A5BF}" sibTransId="{79040AEA-0A2A-E548-A2C5-A87F502D5FB4}"/>
    <dgm:cxn modelId="{D8AA3CE9-2F96-2F46-9322-232973CE58B2}" srcId="{84C8E192-4426-0546-8148-784F54E84D6B}" destId="{AF8C9EF1-3C9B-0F42-9F1C-B288A894F0EC}" srcOrd="0" destOrd="0" parTransId="{045CD593-4D2E-3A40-A4A3-F214800CCB37}" sibTransId="{D13A5541-A9F4-6A4A-BC5D-F89D42FDDB5B}"/>
    <dgm:cxn modelId="{E82466EF-933A-FE4C-B13B-816BB13FDCA3}" type="presOf" srcId="{7DCF9642-EA08-9848-87DE-220CD649AA23}" destId="{B417DB61-02E1-1145-A246-DDFC861A97DB}" srcOrd="1" destOrd="0" presId="urn:microsoft.com/office/officeart/2005/8/layout/pyramid3"/>
    <dgm:cxn modelId="{2D889DB1-58CC-1948-B2E6-D4BBDABE0858}" type="presParOf" srcId="{556173DD-1DF5-9543-9E83-E669D05EC76F}" destId="{FA6E7F8F-28B9-FB42-B718-94E0515EB928}" srcOrd="0" destOrd="0" presId="urn:microsoft.com/office/officeart/2005/8/layout/pyramid3"/>
    <dgm:cxn modelId="{7D2462D1-8BF0-054A-8694-D9FB8E5484ED}" type="presParOf" srcId="{FA6E7F8F-28B9-FB42-B718-94E0515EB928}" destId="{91721BB8-2F7E-D941-9DBA-34C67DDBFD63}" srcOrd="0" destOrd="0" presId="urn:microsoft.com/office/officeart/2005/8/layout/pyramid3"/>
    <dgm:cxn modelId="{049107CD-A5C7-AF49-9D2A-6659A0592294}" type="presParOf" srcId="{FA6E7F8F-28B9-FB42-B718-94E0515EB928}" destId="{2BB5EC7E-69AE-AE46-A915-25EA211BF3B9}" srcOrd="1" destOrd="0" presId="urn:microsoft.com/office/officeart/2005/8/layout/pyramid3"/>
    <dgm:cxn modelId="{5F9EA4FD-E1DE-F24C-B509-673BEF5F6C17}" type="presParOf" srcId="{556173DD-1DF5-9543-9E83-E669D05EC76F}" destId="{1AA1E8E8-76C7-5342-97FD-B702258B3A7C}" srcOrd="1" destOrd="0" presId="urn:microsoft.com/office/officeart/2005/8/layout/pyramid3"/>
    <dgm:cxn modelId="{297EB8B0-9A81-9F41-B8A2-98FE3B94D98D}" type="presParOf" srcId="{1AA1E8E8-76C7-5342-97FD-B702258B3A7C}" destId="{3E3C50CE-D51E-114F-98F3-6A3473C3A291}" srcOrd="0" destOrd="0" presId="urn:microsoft.com/office/officeart/2005/8/layout/pyramid3"/>
    <dgm:cxn modelId="{5BECA4F9-8FE4-C044-85ED-3AF32F05D3C2}" type="presParOf" srcId="{1AA1E8E8-76C7-5342-97FD-B702258B3A7C}" destId="{B417DB61-02E1-1145-A246-DDFC861A97DB}" srcOrd="1" destOrd="0" presId="urn:microsoft.com/office/officeart/2005/8/layout/pyramid3"/>
    <dgm:cxn modelId="{1722FD24-EA4A-E547-B6B6-2F4FAF1092BB}" type="presParOf" srcId="{556173DD-1DF5-9543-9E83-E669D05EC76F}" destId="{14AC8D00-F451-0240-9A5D-D0DDC3D4680B}" srcOrd="2" destOrd="0" presId="urn:microsoft.com/office/officeart/2005/8/layout/pyramid3"/>
    <dgm:cxn modelId="{10C0763F-81DE-0B44-BAA1-7B3B69A26633}" type="presParOf" srcId="{14AC8D00-F451-0240-9A5D-D0DDC3D4680B}" destId="{96732408-0D9B-ED4F-8F84-D954791009DB}" srcOrd="0" destOrd="0" presId="urn:microsoft.com/office/officeart/2005/8/layout/pyramid3"/>
    <dgm:cxn modelId="{0E62AAF7-2386-F544-8923-AFF9BD9FF07D}" type="presParOf" srcId="{14AC8D00-F451-0240-9A5D-D0DDC3D4680B}" destId="{5AE0D68B-8F40-9442-8CC0-AA81277B612B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0C530B-9CE0-1948-B890-C8D570B013AA}" type="doc">
      <dgm:prSet loTypeId="urn:microsoft.com/office/officeart/2005/8/layout/StepDownProcess" loCatId="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3AF4FD4-CFAA-AC43-977C-744C9C1FEE7E}">
      <dgm:prSet phldrT="[Text]" custT="1"/>
      <dgm:spPr/>
      <dgm:t>
        <a:bodyPr/>
        <a:lstStyle/>
        <a:p>
          <a:r>
            <a:rPr lang="en-US" sz="1200" b="1" dirty="0"/>
            <a:t>TOKENIZATION</a:t>
          </a:r>
        </a:p>
      </dgm:t>
    </dgm:pt>
    <dgm:pt modelId="{1D368313-F4EC-4D4E-8AFD-1800F03FBC93}" type="parTrans" cxnId="{B81AC600-5839-9141-81BF-F72028B645F0}">
      <dgm:prSet/>
      <dgm:spPr/>
      <dgm:t>
        <a:bodyPr/>
        <a:lstStyle/>
        <a:p>
          <a:endParaRPr lang="en-US"/>
        </a:p>
      </dgm:t>
    </dgm:pt>
    <dgm:pt modelId="{9EAF40BE-CE73-2846-BAAA-0467B3E21775}" type="sibTrans" cxnId="{B81AC600-5839-9141-81BF-F72028B645F0}">
      <dgm:prSet/>
      <dgm:spPr/>
      <dgm:t>
        <a:bodyPr/>
        <a:lstStyle/>
        <a:p>
          <a:endParaRPr lang="en-US"/>
        </a:p>
      </dgm:t>
    </dgm:pt>
    <dgm:pt modelId="{153A4ED4-FFAE-FE40-94B6-020B09666BBB}">
      <dgm:prSet phldrT="[Text]" custT="1"/>
      <dgm:spPr/>
      <dgm:t>
        <a:bodyPr/>
        <a:lstStyle/>
        <a:p>
          <a:r>
            <a:rPr lang="en-US" sz="1100" b="1" dirty="0"/>
            <a:t>IDENTIFY SENTENCE, WORD &amp; SYMBOLS</a:t>
          </a:r>
        </a:p>
      </dgm:t>
    </dgm:pt>
    <dgm:pt modelId="{8DD04B96-2C80-3244-B7BA-FD14A8055B27}" type="parTrans" cxnId="{839FE8DF-7273-834F-AA48-52BE155B9839}">
      <dgm:prSet/>
      <dgm:spPr/>
      <dgm:t>
        <a:bodyPr/>
        <a:lstStyle/>
        <a:p>
          <a:endParaRPr lang="en-US"/>
        </a:p>
      </dgm:t>
    </dgm:pt>
    <dgm:pt modelId="{77BCC21E-A56F-854A-A3EE-70111C2138A5}" type="sibTrans" cxnId="{839FE8DF-7273-834F-AA48-52BE155B9839}">
      <dgm:prSet/>
      <dgm:spPr/>
      <dgm:t>
        <a:bodyPr/>
        <a:lstStyle/>
        <a:p>
          <a:endParaRPr lang="en-US"/>
        </a:p>
      </dgm:t>
    </dgm:pt>
    <dgm:pt modelId="{54BE06E6-619C-FF46-9FDB-92F8519C158B}">
      <dgm:prSet phldrT="[Text]" custT="1"/>
      <dgm:spPr/>
      <dgm:t>
        <a:bodyPr/>
        <a:lstStyle/>
        <a:p>
          <a:r>
            <a:rPr lang="en-US" sz="1100" b="1" dirty="0"/>
            <a:t>LABELING WORDS WITH PARTS OF SPEECH</a:t>
          </a:r>
        </a:p>
      </dgm:t>
    </dgm:pt>
    <dgm:pt modelId="{AD773FD9-7246-2D4E-A5C4-498A69EF892E}" type="parTrans" cxnId="{A4590226-4BB9-4C45-B804-AF81875E921B}">
      <dgm:prSet/>
      <dgm:spPr/>
      <dgm:t>
        <a:bodyPr/>
        <a:lstStyle/>
        <a:p>
          <a:endParaRPr lang="en-US"/>
        </a:p>
      </dgm:t>
    </dgm:pt>
    <dgm:pt modelId="{633034EC-3BC7-624E-878E-537B8F5F63E2}" type="sibTrans" cxnId="{A4590226-4BB9-4C45-B804-AF81875E921B}">
      <dgm:prSet/>
      <dgm:spPr/>
      <dgm:t>
        <a:bodyPr/>
        <a:lstStyle/>
        <a:p>
          <a:endParaRPr lang="en-US"/>
        </a:p>
      </dgm:t>
    </dgm:pt>
    <dgm:pt modelId="{2D60BB85-787F-134A-9965-9067B65727FD}">
      <dgm:prSet custT="1"/>
      <dgm:spPr/>
      <dgm:t>
        <a:bodyPr/>
        <a:lstStyle/>
        <a:p>
          <a:r>
            <a:rPr lang="en-US" sz="1200" b="1" dirty="0"/>
            <a:t>STOP WORD FILTER</a:t>
          </a:r>
        </a:p>
      </dgm:t>
    </dgm:pt>
    <dgm:pt modelId="{A110285C-401C-0D4D-8DAD-FE863D601F2E}" type="parTrans" cxnId="{100DA895-3E3B-F544-B6B4-9D7A712F7F54}">
      <dgm:prSet/>
      <dgm:spPr/>
      <dgm:t>
        <a:bodyPr/>
        <a:lstStyle/>
        <a:p>
          <a:endParaRPr lang="en-US"/>
        </a:p>
      </dgm:t>
    </dgm:pt>
    <dgm:pt modelId="{398408B3-ED8E-1249-B9D4-82FCB7EEC5C9}" type="sibTrans" cxnId="{100DA895-3E3B-F544-B6B4-9D7A712F7F54}">
      <dgm:prSet/>
      <dgm:spPr/>
      <dgm:t>
        <a:bodyPr/>
        <a:lstStyle/>
        <a:p>
          <a:endParaRPr lang="en-US"/>
        </a:p>
      </dgm:t>
    </dgm:pt>
    <dgm:pt modelId="{111FD643-3054-734B-85CA-61036E7E3176}">
      <dgm:prSet custT="1"/>
      <dgm:spPr/>
      <dgm:t>
        <a:bodyPr/>
        <a:lstStyle/>
        <a:p>
          <a:r>
            <a:rPr lang="en-US" sz="1100" b="1" dirty="0"/>
            <a:t>REMOVING WORDS THAT DO NOT CONTAIN INFORMATION</a:t>
          </a:r>
        </a:p>
      </dgm:t>
    </dgm:pt>
    <dgm:pt modelId="{805A3401-B834-274B-87BE-B0420A2FB1F7}" type="parTrans" cxnId="{B65CADAD-74BB-D846-B2B0-7685F8634341}">
      <dgm:prSet/>
      <dgm:spPr/>
      <dgm:t>
        <a:bodyPr/>
        <a:lstStyle/>
        <a:p>
          <a:endParaRPr lang="en-US"/>
        </a:p>
      </dgm:t>
    </dgm:pt>
    <dgm:pt modelId="{5F04F81A-8C21-414C-831D-0F2AA4D1FC4B}" type="sibTrans" cxnId="{B65CADAD-74BB-D846-B2B0-7685F8634341}">
      <dgm:prSet/>
      <dgm:spPr/>
      <dgm:t>
        <a:bodyPr/>
        <a:lstStyle/>
        <a:p>
          <a:endParaRPr lang="en-US"/>
        </a:p>
      </dgm:t>
    </dgm:pt>
    <dgm:pt modelId="{ECE324C7-9937-444C-8DF4-65D80478F11D}">
      <dgm:prSet custT="1"/>
      <dgm:spPr/>
      <dgm:t>
        <a:bodyPr/>
        <a:lstStyle/>
        <a:p>
          <a:r>
            <a:rPr lang="en-US" sz="1200" b="1" dirty="0"/>
            <a:t>STEMMING</a:t>
          </a:r>
          <a:endParaRPr lang="en-US" sz="1200" b="0" dirty="0"/>
        </a:p>
      </dgm:t>
    </dgm:pt>
    <dgm:pt modelId="{A3672C8C-4779-F74E-9E9C-7A595EBEC9F8}" type="parTrans" cxnId="{960CFFCA-D469-FB45-8476-8EAFB9374CFB}">
      <dgm:prSet/>
      <dgm:spPr/>
      <dgm:t>
        <a:bodyPr/>
        <a:lstStyle/>
        <a:p>
          <a:endParaRPr lang="en-US"/>
        </a:p>
      </dgm:t>
    </dgm:pt>
    <dgm:pt modelId="{E739EC0F-252A-4B41-9776-E08E143067B1}" type="sibTrans" cxnId="{960CFFCA-D469-FB45-8476-8EAFB9374CFB}">
      <dgm:prSet/>
      <dgm:spPr/>
      <dgm:t>
        <a:bodyPr/>
        <a:lstStyle/>
        <a:p>
          <a:endParaRPr lang="en-US"/>
        </a:p>
      </dgm:t>
    </dgm:pt>
    <dgm:pt modelId="{F2178B6B-4A9E-8B47-83C9-FA9EF0E3316C}">
      <dgm:prSet custT="1"/>
      <dgm:spPr/>
      <dgm:t>
        <a:bodyPr/>
        <a:lstStyle/>
        <a:p>
          <a:r>
            <a:rPr lang="en-US" sz="1100" b="1" baseline="0" dirty="0"/>
            <a:t> OPTIONAL – MAP ALL WORD TENSES TO THEIR ROOT WORD</a:t>
          </a:r>
          <a:endParaRPr lang="en-US" sz="1100" b="1" dirty="0"/>
        </a:p>
      </dgm:t>
    </dgm:pt>
    <dgm:pt modelId="{7BDAF487-4C89-924D-8054-84EFC09F6488}" type="parTrans" cxnId="{E2570B55-A7EC-B14B-8CFC-0A4BA7A49A1F}">
      <dgm:prSet/>
      <dgm:spPr/>
      <dgm:t>
        <a:bodyPr/>
        <a:lstStyle/>
        <a:p>
          <a:endParaRPr lang="en-US"/>
        </a:p>
      </dgm:t>
    </dgm:pt>
    <dgm:pt modelId="{D7B18EDA-5306-6E4F-A1A7-06FDE4DBD341}" type="sibTrans" cxnId="{E2570B55-A7EC-B14B-8CFC-0A4BA7A49A1F}">
      <dgm:prSet/>
      <dgm:spPr/>
      <dgm:t>
        <a:bodyPr/>
        <a:lstStyle/>
        <a:p>
          <a:endParaRPr lang="en-US"/>
        </a:p>
      </dgm:t>
    </dgm:pt>
    <dgm:pt modelId="{DC619C69-6086-434C-AF2F-35186F2B6BE1}">
      <dgm:prSet phldrT="[Text]" custT="1"/>
      <dgm:spPr/>
      <dgm:t>
        <a:bodyPr/>
        <a:lstStyle/>
        <a:p>
          <a:r>
            <a:rPr lang="en-US" sz="1200" b="1" dirty="0"/>
            <a:t>POS TAGGING</a:t>
          </a:r>
        </a:p>
      </dgm:t>
    </dgm:pt>
    <dgm:pt modelId="{A3535FEA-B8CE-2049-B2D4-C05C1DC362C7}" type="parTrans" cxnId="{7B076E49-CACE-154D-836B-BDB2CF41731D}">
      <dgm:prSet/>
      <dgm:spPr/>
      <dgm:t>
        <a:bodyPr/>
        <a:lstStyle/>
        <a:p>
          <a:endParaRPr lang="en-US"/>
        </a:p>
      </dgm:t>
    </dgm:pt>
    <dgm:pt modelId="{AF1A1B7B-9786-764A-A078-3F0105AD8950}" type="sibTrans" cxnId="{7B076E49-CACE-154D-836B-BDB2CF41731D}">
      <dgm:prSet/>
      <dgm:spPr/>
      <dgm:t>
        <a:bodyPr/>
        <a:lstStyle/>
        <a:p>
          <a:endParaRPr lang="en-US"/>
        </a:p>
      </dgm:t>
    </dgm:pt>
    <dgm:pt modelId="{8CED96B1-B966-FE48-9E7B-C61FFD564C70}">
      <dgm:prSet custT="1"/>
      <dgm:spPr/>
      <dgm:t>
        <a:bodyPr/>
        <a:lstStyle/>
        <a:p>
          <a:r>
            <a:rPr lang="en-US" sz="1100" b="1" dirty="0"/>
            <a:t>TEXT ANALYSIS</a:t>
          </a:r>
        </a:p>
      </dgm:t>
    </dgm:pt>
    <dgm:pt modelId="{A08F1B1C-6C42-F84F-9535-DEDAB304724A}" type="parTrans" cxnId="{DFCE9ADE-A9F3-5741-8ABA-440351E15269}">
      <dgm:prSet/>
      <dgm:spPr/>
      <dgm:t>
        <a:bodyPr/>
        <a:lstStyle/>
        <a:p>
          <a:endParaRPr lang="en-US"/>
        </a:p>
      </dgm:t>
    </dgm:pt>
    <dgm:pt modelId="{3C25B1CD-9333-7440-B9F7-1BB9D3C94E98}" type="sibTrans" cxnId="{DFCE9ADE-A9F3-5741-8ABA-440351E15269}">
      <dgm:prSet/>
      <dgm:spPr/>
      <dgm:t>
        <a:bodyPr/>
        <a:lstStyle/>
        <a:p>
          <a:endParaRPr lang="en-US"/>
        </a:p>
      </dgm:t>
    </dgm:pt>
    <dgm:pt modelId="{286DF489-482E-C54D-9F0C-EC1B89326ED8}">
      <dgm:prSet custT="1"/>
      <dgm:spPr/>
      <dgm:t>
        <a:bodyPr/>
        <a:lstStyle/>
        <a:p>
          <a:r>
            <a:rPr lang="en-US" sz="1100" b="1" dirty="0"/>
            <a:t>BAG OF WORDS ANALYSIS</a:t>
          </a:r>
        </a:p>
      </dgm:t>
    </dgm:pt>
    <dgm:pt modelId="{E50497E4-4B4B-AE4F-BB57-0BB3779BE7FA}" type="parTrans" cxnId="{BA482E33-032F-D741-9C27-3A264BA47830}">
      <dgm:prSet/>
      <dgm:spPr/>
      <dgm:t>
        <a:bodyPr/>
        <a:lstStyle/>
        <a:p>
          <a:endParaRPr lang="en-US"/>
        </a:p>
      </dgm:t>
    </dgm:pt>
    <dgm:pt modelId="{20F5158C-BE42-A340-AB36-831951E4B594}" type="sibTrans" cxnId="{BA482E33-032F-D741-9C27-3A264BA47830}">
      <dgm:prSet/>
      <dgm:spPr/>
      <dgm:t>
        <a:bodyPr/>
        <a:lstStyle/>
        <a:p>
          <a:endParaRPr lang="en-US"/>
        </a:p>
      </dgm:t>
    </dgm:pt>
    <dgm:pt modelId="{60423A2A-D925-BE42-9A8D-410E0724E136}" type="pres">
      <dgm:prSet presAssocID="{8E0C530B-9CE0-1948-B890-C8D570B013AA}" presName="rootnode" presStyleCnt="0">
        <dgm:presLayoutVars>
          <dgm:chMax/>
          <dgm:chPref/>
          <dgm:dir/>
          <dgm:animLvl val="lvl"/>
        </dgm:presLayoutVars>
      </dgm:prSet>
      <dgm:spPr/>
    </dgm:pt>
    <dgm:pt modelId="{B952AFE5-9767-B34B-8076-4FEC9B954B21}" type="pres">
      <dgm:prSet presAssocID="{B3AF4FD4-CFAA-AC43-977C-744C9C1FEE7E}" presName="composite" presStyleCnt="0"/>
      <dgm:spPr/>
    </dgm:pt>
    <dgm:pt modelId="{F816B4CA-C15A-3148-8829-56428F2E1647}" type="pres">
      <dgm:prSet presAssocID="{B3AF4FD4-CFAA-AC43-977C-744C9C1FEE7E}" presName="bentUpArrow1" presStyleLbl="alignImgPlace1" presStyleIdx="0" presStyleCnt="4" custLinFactNeighborX="92311" custLinFactNeighborY="3421"/>
      <dgm:spPr/>
    </dgm:pt>
    <dgm:pt modelId="{64A5CF4F-5890-EE47-BA74-A364389C5A40}" type="pres">
      <dgm:prSet presAssocID="{B3AF4FD4-CFAA-AC43-977C-744C9C1FEE7E}" presName="ParentText" presStyleLbl="node1" presStyleIdx="0" presStyleCnt="5" custScaleX="104999" custLinFactNeighborX="64488" custLinFactNeighborY="7244">
        <dgm:presLayoutVars>
          <dgm:chMax val="1"/>
          <dgm:chPref val="1"/>
          <dgm:bulletEnabled val="1"/>
        </dgm:presLayoutVars>
      </dgm:prSet>
      <dgm:spPr/>
    </dgm:pt>
    <dgm:pt modelId="{8EB99791-775A-054B-B86C-F7CA9EA51B0B}" type="pres">
      <dgm:prSet presAssocID="{B3AF4FD4-CFAA-AC43-977C-744C9C1FEE7E}" presName="ChildText" presStyleLbl="revTx" presStyleIdx="0" presStyleCnt="5" custScaleX="404014" custScaleY="75515" custLinFactX="100000" custLinFactNeighborX="162831" custLinFactNeighborY="3971">
        <dgm:presLayoutVars>
          <dgm:chMax val="0"/>
          <dgm:chPref val="0"/>
          <dgm:bulletEnabled val="1"/>
        </dgm:presLayoutVars>
      </dgm:prSet>
      <dgm:spPr/>
    </dgm:pt>
    <dgm:pt modelId="{F28CD18D-20DE-414F-9F9C-792E9F61C839}" type="pres">
      <dgm:prSet presAssocID="{9EAF40BE-CE73-2846-BAAA-0467B3E21775}" presName="sibTrans" presStyleCnt="0"/>
      <dgm:spPr/>
    </dgm:pt>
    <dgm:pt modelId="{9F0D331A-92EE-2747-BB8A-A72941C71597}" type="pres">
      <dgm:prSet presAssocID="{DC619C69-6086-434C-AF2F-35186F2B6BE1}" presName="composite" presStyleCnt="0"/>
      <dgm:spPr/>
    </dgm:pt>
    <dgm:pt modelId="{1952E6BD-37C7-5C4F-85EC-1F6C42A46446}" type="pres">
      <dgm:prSet presAssocID="{DC619C69-6086-434C-AF2F-35186F2B6BE1}" presName="bentUpArrow1" presStyleLbl="alignImgPlace1" presStyleIdx="1" presStyleCnt="4" custLinFactNeighborX="13635" custLinFactNeighborY="8535"/>
      <dgm:spPr/>
    </dgm:pt>
    <dgm:pt modelId="{ECA50E5E-9F0F-814C-BB25-A3C1EC2BFA05}" type="pres">
      <dgm:prSet presAssocID="{DC619C69-6086-434C-AF2F-35186F2B6BE1}" presName="ParentText" presStyleLbl="node1" presStyleIdx="1" presStyleCnt="5" custScaleX="104999" custLinFactNeighborX="9240" custLinFactNeighborY="7244">
        <dgm:presLayoutVars>
          <dgm:chMax val="1"/>
          <dgm:chPref val="1"/>
          <dgm:bulletEnabled val="1"/>
        </dgm:presLayoutVars>
      </dgm:prSet>
      <dgm:spPr/>
    </dgm:pt>
    <dgm:pt modelId="{BE8EE669-745C-E044-AE45-69EFA47CF925}" type="pres">
      <dgm:prSet presAssocID="{DC619C69-6086-434C-AF2F-35186F2B6BE1}" presName="ChildText" presStyleLbl="revTx" presStyleIdx="1" presStyleCnt="5" custScaleX="414394" custScaleY="56197" custLinFactX="82123" custLinFactNeighborX="100000" custLinFactNeighborY="8771">
        <dgm:presLayoutVars>
          <dgm:chMax val="0"/>
          <dgm:chPref val="0"/>
          <dgm:bulletEnabled val="1"/>
        </dgm:presLayoutVars>
      </dgm:prSet>
      <dgm:spPr/>
    </dgm:pt>
    <dgm:pt modelId="{8C851E0D-749E-3144-B42B-A07D0204BC59}" type="pres">
      <dgm:prSet presAssocID="{AF1A1B7B-9786-764A-A078-3F0105AD8950}" presName="sibTrans" presStyleCnt="0"/>
      <dgm:spPr/>
    </dgm:pt>
    <dgm:pt modelId="{576E434F-CEE8-2A4E-B316-674281D461ED}" type="pres">
      <dgm:prSet presAssocID="{2D60BB85-787F-134A-9965-9067B65727FD}" presName="composite" presStyleCnt="0"/>
      <dgm:spPr/>
    </dgm:pt>
    <dgm:pt modelId="{85F4C465-546B-604D-B578-58CDC54220DC}" type="pres">
      <dgm:prSet presAssocID="{2D60BB85-787F-134A-9965-9067B65727FD}" presName="bentUpArrow1" presStyleLbl="alignImgPlace1" presStyleIdx="2" presStyleCnt="4" custLinFactNeighborX="-32334" custLinFactNeighborY="8535"/>
      <dgm:spPr/>
    </dgm:pt>
    <dgm:pt modelId="{CD551ED6-2232-AA47-B416-8D85CFD9E359}" type="pres">
      <dgm:prSet presAssocID="{2D60BB85-787F-134A-9965-9067B65727FD}" presName="ParentText" presStyleLbl="node1" presStyleIdx="2" presStyleCnt="5" custScaleX="104999" custLinFactNeighborX="-21846" custLinFactNeighborY="7244">
        <dgm:presLayoutVars>
          <dgm:chMax val="1"/>
          <dgm:chPref val="1"/>
          <dgm:bulletEnabled val="1"/>
        </dgm:presLayoutVars>
      </dgm:prSet>
      <dgm:spPr/>
    </dgm:pt>
    <dgm:pt modelId="{E3D41292-9C04-304F-8A66-18DCAA169B37}" type="pres">
      <dgm:prSet presAssocID="{2D60BB85-787F-134A-9965-9067B65727FD}" presName="ChildText" presStyleLbl="revTx" presStyleIdx="2" presStyleCnt="5" custScaleX="276597" custLinFactNeighborX="67070" custLinFactNeighborY="13956">
        <dgm:presLayoutVars>
          <dgm:chMax val="0"/>
          <dgm:chPref val="0"/>
          <dgm:bulletEnabled val="1"/>
        </dgm:presLayoutVars>
      </dgm:prSet>
      <dgm:spPr/>
    </dgm:pt>
    <dgm:pt modelId="{BCB27E32-C9D5-494C-BF14-5B7C082C10E9}" type="pres">
      <dgm:prSet presAssocID="{398408B3-ED8E-1249-B9D4-82FCB7EEC5C9}" presName="sibTrans" presStyleCnt="0"/>
      <dgm:spPr/>
    </dgm:pt>
    <dgm:pt modelId="{8234D997-5434-4B43-8452-193B45BE57BF}" type="pres">
      <dgm:prSet presAssocID="{ECE324C7-9937-444C-8DF4-65D80478F11D}" presName="composite" presStyleCnt="0"/>
      <dgm:spPr/>
    </dgm:pt>
    <dgm:pt modelId="{A24E2EF9-4F49-B343-BB53-F48946CC6055}" type="pres">
      <dgm:prSet presAssocID="{ECE324C7-9937-444C-8DF4-65D80478F11D}" presName="bentUpArrow1" presStyleLbl="alignImgPlace1" presStyleIdx="3" presStyleCnt="4" custLinFactNeighborX="-57564" custLinFactNeighborY="11848"/>
      <dgm:spPr/>
    </dgm:pt>
    <dgm:pt modelId="{09837372-724E-CB49-A41D-0ACA47E37E57}" type="pres">
      <dgm:prSet presAssocID="{ECE324C7-9937-444C-8DF4-65D80478F11D}" presName="ParentText" presStyleLbl="node1" presStyleIdx="3" presStyleCnt="5" custScaleX="104999" custLinFactNeighborX="-70001" custLinFactNeighborY="10052">
        <dgm:presLayoutVars>
          <dgm:chMax val="1"/>
          <dgm:chPref val="1"/>
          <dgm:bulletEnabled val="1"/>
        </dgm:presLayoutVars>
      </dgm:prSet>
      <dgm:spPr/>
    </dgm:pt>
    <dgm:pt modelId="{4059A94E-E4F6-C749-98F2-916F6D3EF933}" type="pres">
      <dgm:prSet presAssocID="{ECE324C7-9937-444C-8DF4-65D80478F11D}" presName="ChildText" presStyleLbl="revTx" presStyleIdx="3" presStyleCnt="5" custScaleX="276263" custLinFactNeighborX="5938" custLinFactNeighborY="12437">
        <dgm:presLayoutVars>
          <dgm:chMax val="0"/>
          <dgm:chPref val="0"/>
          <dgm:bulletEnabled val="1"/>
        </dgm:presLayoutVars>
      </dgm:prSet>
      <dgm:spPr/>
    </dgm:pt>
    <dgm:pt modelId="{E617061C-265E-534D-B077-6FEBF1253DB0}" type="pres">
      <dgm:prSet presAssocID="{E739EC0F-252A-4B41-9776-E08E143067B1}" presName="sibTrans" presStyleCnt="0"/>
      <dgm:spPr/>
    </dgm:pt>
    <dgm:pt modelId="{DAB55D63-8C19-C947-B629-5C30F88D737F}" type="pres">
      <dgm:prSet presAssocID="{8CED96B1-B966-FE48-9E7B-C61FFD564C70}" presName="composite" presStyleCnt="0"/>
      <dgm:spPr/>
    </dgm:pt>
    <dgm:pt modelId="{7061E189-1B4E-AE45-B6DD-FFC55EC88A76}" type="pres">
      <dgm:prSet presAssocID="{8CED96B1-B966-FE48-9E7B-C61FFD564C70}" presName="ParentText" presStyleLbl="node1" presStyleIdx="4" presStyleCnt="5" custScaleX="104999" custLinFactNeighborX="-93067" custLinFactNeighborY="11456">
        <dgm:presLayoutVars>
          <dgm:chMax val="1"/>
          <dgm:chPref val="1"/>
          <dgm:bulletEnabled val="1"/>
        </dgm:presLayoutVars>
      </dgm:prSet>
      <dgm:spPr/>
    </dgm:pt>
    <dgm:pt modelId="{24F7F175-1513-084B-A6F4-1C8891B64EDD}" type="pres">
      <dgm:prSet presAssocID="{8CED96B1-B966-FE48-9E7B-C61FFD564C70}" presName="FinalChildText" presStyleLbl="revTx" presStyleIdx="4" presStyleCnt="5" custScaleX="160199" custLinFactNeighborX="-83511" custLinFactNeighborY="15642">
        <dgm:presLayoutVars>
          <dgm:chMax val="0"/>
          <dgm:chPref val="0"/>
          <dgm:bulletEnabled val="1"/>
        </dgm:presLayoutVars>
      </dgm:prSet>
      <dgm:spPr/>
    </dgm:pt>
  </dgm:ptLst>
  <dgm:cxnLst>
    <dgm:cxn modelId="{B81AC600-5839-9141-81BF-F72028B645F0}" srcId="{8E0C530B-9CE0-1948-B890-C8D570B013AA}" destId="{B3AF4FD4-CFAA-AC43-977C-744C9C1FEE7E}" srcOrd="0" destOrd="0" parTransId="{1D368313-F4EC-4D4E-8AFD-1800F03FBC93}" sibTransId="{9EAF40BE-CE73-2846-BAAA-0467B3E21775}"/>
    <dgm:cxn modelId="{780AE118-ED17-6547-952E-C01B93B8C291}" type="presOf" srcId="{8CED96B1-B966-FE48-9E7B-C61FFD564C70}" destId="{7061E189-1B4E-AE45-B6DD-FFC55EC88A76}" srcOrd="0" destOrd="0" presId="urn:microsoft.com/office/officeart/2005/8/layout/StepDownProcess"/>
    <dgm:cxn modelId="{A4590226-4BB9-4C45-B804-AF81875E921B}" srcId="{DC619C69-6086-434C-AF2F-35186F2B6BE1}" destId="{54BE06E6-619C-FF46-9FDB-92F8519C158B}" srcOrd="0" destOrd="0" parTransId="{AD773FD9-7246-2D4E-A5C4-498A69EF892E}" sibTransId="{633034EC-3BC7-624E-878E-537B8F5F63E2}"/>
    <dgm:cxn modelId="{BA482E33-032F-D741-9C27-3A264BA47830}" srcId="{8CED96B1-B966-FE48-9E7B-C61FFD564C70}" destId="{286DF489-482E-C54D-9F0C-EC1B89326ED8}" srcOrd="0" destOrd="0" parTransId="{E50497E4-4B4B-AE4F-BB57-0BB3779BE7FA}" sibTransId="{20F5158C-BE42-A340-AB36-831951E4B594}"/>
    <dgm:cxn modelId="{03F77E34-8AD8-264D-9E37-C16A68A9D531}" type="presOf" srcId="{153A4ED4-FFAE-FE40-94B6-020B09666BBB}" destId="{8EB99791-775A-054B-B86C-F7CA9EA51B0B}" srcOrd="0" destOrd="0" presId="urn:microsoft.com/office/officeart/2005/8/layout/StepDownProcess"/>
    <dgm:cxn modelId="{CB08D339-510C-444D-B128-A8EC5278DE4D}" type="presOf" srcId="{B3AF4FD4-CFAA-AC43-977C-744C9C1FEE7E}" destId="{64A5CF4F-5890-EE47-BA74-A364389C5A40}" srcOrd="0" destOrd="0" presId="urn:microsoft.com/office/officeart/2005/8/layout/StepDownProcess"/>
    <dgm:cxn modelId="{F5501D3B-ABA6-0849-A53D-0CD900191CDD}" type="presOf" srcId="{8E0C530B-9CE0-1948-B890-C8D570B013AA}" destId="{60423A2A-D925-BE42-9A8D-410E0724E136}" srcOrd="0" destOrd="0" presId="urn:microsoft.com/office/officeart/2005/8/layout/StepDownProcess"/>
    <dgm:cxn modelId="{7B076E49-CACE-154D-836B-BDB2CF41731D}" srcId="{8E0C530B-9CE0-1948-B890-C8D570B013AA}" destId="{DC619C69-6086-434C-AF2F-35186F2B6BE1}" srcOrd="1" destOrd="0" parTransId="{A3535FEA-B8CE-2049-B2D4-C05C1DC362C7}" sibTransId="{AF1A1B7B-9786-764A-A078-3F0105AD8950}"/>
    <dgm:cxn modelId="{E2570B55-A7EC-B14B-8CFC-0A4BA7A49A1F}" srcId="{ECE324C7-9937-444C-8DF4-65D80478F11D}" destId="{F2178B6B-4A9E-8B47-83C9-FA9EF0E3316C}" srcOrd="0" destOrd="0" parTransId="{7BDAF487-4C89-924D-8054-84EFC09F6488}" sibTransId="{D7B18EDA-5306-6E4F-A1A7-06FDE4DBD341}"/>
    <dgm:cxn modelId="{B7C34A6E-83C2-E948-A8B8-F1DD94F73ACA}" type="presOf" srcId="{ECE324C7-9937-444C-8DF4-65D80478F11D}" destId="{09837372-724E-CB49-A41D-0ACA47E37E57}" srcOrd="0" destOrd="0" presId="urn:microsoft.com/office/officeart/2005/8/layout/StepDownProcess"/>
    <dgm:cxn modelId="{47661672-F137-0140-B980-FBEE5BB07EF6}" type="presOf" srcId="{54BE06E6-619C-FF46-9FDB-92F8519C158B}" destId="{BE8EE669-745C-E044-AE45-69EFA47CF925}" srcOrd="0" destOrd="0" presId="urn:microsoft.com/office/officeart/2005/8/layout/StepDownProcess"/>
    <dgm:cxn modelId="{100DA895-3E3B-F544-B6B4-9D7A712F7F54}" srcId="{8E0C530B-9CE0-1948-B890-C8D570B013AA}" destId="{2D60BB85-787F-134A-9965-9067B65727FD}" srcOrd="2" destOrd="0" parTransId="{A110285C-401C-0D4D-8DAD-FE863D601F2E}" sibTransId="{398408B3-ED8E-1249-B9D4-82FCB7EEC5C9}"/>
    <dgm:cxn modelId="{543C869D-7EE3-E04B-80A2-9C32D37FD756}" type="presOf" srcId="{2D60BB85-787F-134A-9965-9067B65727FD}" destId="{CD551ED6-2232-AA47-B416-8D85CFD9E359}" srcOrd="0" destOrd="0" presId="urn:microsoft.com/office/officeart/2005/8/layout/StepDownProcess"/>
    <dgm:cxn modelId="{5EC0DD9D-95AC-C046-A774-A2532F338A48}" type="presOf" srcId="{DC619C69-6086-434C-AF2F-35186F2B6BE1}" destId="{ECA50E5E-9F0F-814C-BB25-A3C1EC2BFA05}" srcOrd="0" destOrd="0" presId="urn:microsoft.com/office/officeart/2005/8/layout/StepDownProcess"/>
    <dgm:cxn modelId="{083286A7-8D24-5F4B-A42B-C8552B8FCD94}" type="presOf" srcId="{F2178B6B-4A9E-8B47-83C9-FA9EF0E3316C}" destId="{4059A94E-E4F6-C749-98F2-916F6D3EF933}" srcOrd="0" destOrd="0" presId="urn:microsoft.com/office/officeart/2005/8/layout/StepDownProcess"/>
    <dgm:cxn modelId="{B65CADAD-74BB-D846-B2B0-7685F8634341}" srcId="{2D60BB85-787F-134A-9965-9067B65727FD}" destId="{111FD643-3054-734B-85CA-61036E7E3176}" srcOrd="0" destOrd="0" parTransId="{805A3401-B834-274B-87BE-B0420A2FB1F7}" sibTransId="{5F04F81A-8C21-414C-831D-0F2AA4D1FC4B}"/>
    <dgm:cxn modelId="{C46181B6-4EE6-2549-BF4C-70B1C3F6E935}" type="presOf" srcId="{286DF489-482E-C54D-9F0C-EC1B89326ED8}" destId="{24F7F175-1513-084B-A6F4-1C8891B64EDD}" srcOrd="0" destOrd="0" presId="urn:microsoft.com/office/officeart/2005/8/layout/StepDownProcess"/>
    <dgm:cxn modelId="{960CFFCA-D469-FB45-8476-8EAFB9374CFB}" srcId="{8E0C530B-9CE0-1948-B890-C8D570B013AA}" destId="{ECE324C7-9937-444C-8DF4-65D80478F11D}" srcOrd="3" destOrd="0" parTransId="{A3672C8C-4779-F74E-9E9C-7A595EBEC9F8}" sibTransId="{E739EC0F-252A-4B41-9776-E08E143067B1}"/>
    <dgm:cxn modelId="{DFCE9ADE-A9F3-5741-8ABA-440351E15269}" srcId="{8E0C530B-9CE0-1948-B890-C8D570B013AA}" destId="{8CED96B1-B966-FE48-9E7B-C61FFD564C70}" srcOrd="4" destOrd="0" parTransId="{A08F1B1C-6C42-F84F-9535-DEDAB304724A}" sibTransId="{3C25B1CD-9333-7440-B9F7-1BB9D3C94E98}"/>
    <dgm:cxn modelId="{839FE8DF-7273-834F-AA48-52BE155B9839}" srcId="{B3AF4FD4-CFAA-AC43-977C-744C9C1FEE7E}" destId="{153A4ED4-FFAE-FE40-94B6-020B09666BBB}" srcOrd="0" destOrd="0" parTransId="{8DD04B96-2C80-3244-B7BA-FD14A8055B27}" sibTransId="{77BCC21E-A56F-854A-A3EE-70111C2138A5}"/>
    <dgm:cxn modelId="{9D9286F6-D803-954B-AAD5-06E263CD61AC}" type="presOf" srcId="{111FD643-3054-734B-85CA-61036E7E3176}" destId="{E3D41292-9C04-304F-8A66-18DCAA169B37}" srcOrd="0" destOrd="0" presId="urn:microsoft.com/office/officeart/2005/8/layout/StepDownProcess"/>
    <dgm:cxn modelId="{7A954B92-D998-3E44-89EC-F27CC3CB4F53}" type="presParOf" srcId="{60423A2A-D925-BE42-9A8D-410E0724E136}" destId="{B952AFE5-9767-B34B-8076-4FEC9B954B21}" srcOrd="0" destOrd="0" presId="urn:microsoft.com/office/officeart/2005/8/layout/StepDownProcess"/>
    <dgm:cxn modelId="{3286374A-3FD8-1047-AC17-C82FF0987EB1}" type="presParOf" srcId="{B952AFE5-9767-B34B-8076-4FEC9B954B21}" destId="{F816B4CA-C15A-3148-8829-56428F2E1647}" srcOrd="0" destOrd="0" presId="urn:microsoft.com/office/officeart/2005/8/layout/StepDownProcess"/>
    <dgm:cxn modelId="{3AB0D9EF-0968-AE4D-87E6-AF6AC60D0031}" type="presParOf" srcId="{B952AFE5-9767-B34B-8076-4FEC9B954B21}" destId="{64A5CF4F-5890-EE47-BA74-A364389C5A40}" srcOrd="1" destOrd="0" presId="urn:microsoft.com/office/officeart/2005/8/layout/StepDownProcess"/>
    <dgm:cxn modelId="{DD973AA9-CB8B-0E4C-9BA4-0F87FDCBC992}" type="presParOf" srcId="{B952AFE5-9767-B34B-8076-4FEC9B954B21}" destId="{8EB99791-775A-054B-B86C-F7CA9EA51B0B}" srcOrd="2" destOrd="0" presId="urn:microsoft.com/office/officeart/2005/8/layout/StepDownProcess"/>
    <dgm:cxn modelId="{2AA756B0-3CB7-5547-8643-AD62663ACA88}" type="presParOf" srcId="{60423A2A-D925-BE42-9A8D-410E0724E136}" destId="{F28CD18D-20DE-414F-9F9C-792E9F61C839}" srcOrd="1" destOrd="0" presId="urn:microsoft.com/office/officeart/2005/8/layout/StepDownProcess"/>
    <dgm:cxn modelId="{AE5C29B5-5125-354C-B0F7-DF1EAE664137}" type="presParOf" srcId="{60423A2A-D925-BE42-9A8D-410E0724E136}" destId="{9F0D331A-92EE-2747-BB8A-A72941C71597}" srcOrd="2" destOrd="0" presId="urn:microsoft.com/office/officeart/2005/8/layout/StepDownProcess"/>
    <dgm:cxn modelId="{C9A43011-B461-D340-8241-D2AF7CC4071C}" type="presParOf" srcId="{9F0D331A-92EE-2747-BB8A-A72941C71597}" destId="{1952E6BD-37C7-5C4F-85EC-1F6C42A46446}" srcOrd="0" destOrd="0" presId="urn:microsoft.com/office/officeart/2005/8/layout/StepDownProcess"/>
    <dgm:cxn modelId="{88803EEF-85F6-5A45-9EEB-C034B3C22ECB}" type="presParOf" srcId="{9F0D331A-92EE-2747-BB8A-A72941C71597}" destId="{ECA50E5E-9F0F-814C-BB25-A3C1EC2BFA05}" srcOrd="1" destOrd="0" presId="urn:microsoft.com/office/officeart/2005/8/layout/StepDownProcess"/>
    <dgm:cxn modelId="{21B2DBD7-EF07-6947-9122-C4FDCAA49629}" type="presParOf" srcId="{9F0D331A-92EE-2747-BB8A-A72941C71597}" destId="{BE8EE669-745C-E044-AE45-69EFA47CF925}" srcOrd="2" destOrd="0" presId="urn:microsoft.com/office/officeart/2005/8/layout/StepDownProcess"/>
    <dgm:cxn modelId="{DD25B133-15DD-384E-9657-12E66D8DAF0D}" type="presParOf" srcId="{60423A2A-D925-BE42-9A8D-410E0724E136}" destId="{8C851E0D-749E-3144-B42B-A07D0204BC59}" srcOrd="3" destOrd="0" presId="urn:microsoft.com/office/officeart/2005/8/layout/StepDownProcess"/>
    <dgm:cxn modelId="{528E0335-9D31-1148-B7DD-1E516377FD2E}" type="presParOf" srcId="{60423A2A-D925-BE42-9A8D-410E0724E136}" destId="{576E434F-CEE8-2A4E-B316-674281D461ED}" srcOrd="4" destOrd="0" presId="urn:microsoft.com/office/officeart/2005/8/layout/StepDownProcess"/>
    <dgm:cxn modelId="{20BC236B-CD47-B946-AB4B-AB11B2FBB813}" type="presParOf" srcId="{576E434F-CEE8-2A4E-B316-674281D461ED}" destId="{85F4C465-546B-604D-B578-58CDC54220DC}" srcOrd="0" destOrd="0" presId="urn:microsoft.com/office/officeart/2005/8/layout/StepDownProcess"/>
    <dgm:cxn modelId="{2C69BB07-9ABE-7047-9DE6-CB23935802CB}" type="presParOf" srcId="{576E434F-CEE8-2A4E-B316-674281D461ED}" destId="{CD551ED6-2232-AA47-B416-8D85CFD9E359}" srcOrd="1" destOrd="0" presId="urn:microsoft.com/office/officeart/2005/8/layout/StepDownProcess"/>
    <dgm:cxn modelId="{1998FF6E-C92C-2C45-9B24-DFCC7E2A9316}" type="presParOf" srcId="{576E434F-CEE8-2A4E-B316-674281D461ED}" destId="{E3D41292-9C04-304F-8A66-18DCAA169B37}" srcOrd="2" destOrd="0" presId="urn:microsoft.com/office/officeart/2005/8/layout/StepDownProcess"/>
    <dgm:cxn modelId="{A4A1C60D-0324-B54A-ADDE-CFCD3EB0C27B}" type="presParOf" srcId="{60423A2A-D925-BE42-9A8D-410E0724E136}" destId="{BCB27E32-C9D5-494C-BF14-5B7C082C10E9}" srcOrd="5" destOrd="0" presId="urn:microsoft.com/office/officeart/2005/8/layout/StepDownProcess"/>
    <dgm:cxn modelId="{6B823BE8-2660-2848-AB15-83A596F65CF3}" type="presParOf" srcId="{60423A2A-D925-BE42-9A8D-410E0724E136}" destId="{8234D997-5434-4B43-8452-193B45BE57BF}" srcOrd="6" destOrd="0" presId="urn:microsoft.com/office/officeart/2005/8/layout/StepDownProcess"/>
    <dgm:cxn modelId="{473D6EED-CE3E-BD45-A023-A4F1684130E2}" type="presParOf" srcId="{8234D997-5434-4B43-8452-193B45BE57BF}" destId="{A24E2EF9-4F49-B343-BB53-F48946CC6055}" srcOrd="0" destOrd="0" presId="urn:microsoft.com/office/officeart/2005/8/layout/StepDownProcess"/>
    <dgm:cxn modelId="{A36C022D-A905-484D-8C69-1A116152C473}" type="presParOf" srcId="{8234D997-5434-4B43-8452-193B45BE57BF}" destId="{09837372-724E-CB49-A41D-0ACA47E37E57}" srcOrd="1" destOrd="0" presId="urn:microsoft.com/office/officeart/2005/8/layout/StepDownProcess"/>
    <dgm:cxn modelId="{87DEADCF-13CC-7449-9CC6-A60CEBDC5A56}" type="presParOf" srcId="{8234D997-5434-4B43-8452-193B45BE57BF}" destId="{4059A94E-E4F6-C749-98F2-916F6D3EF933}" srcOrd="2" destOrd="0" presId="urn:microsoft.com/office/officeart/2005/8/layout/StepDownProcess"/>
    <dgm:cxn modelId="{5539025B-19CA-D24B-8718-FC821F7F0BDD}" type="presParOf" srcId="{60423A2A-D925-BE42-9A8D-410E0724E136}" destId="{E617061C-265E-534D-B077-6FEBF1253DB0}" srcOrd="7" destOrd="0" presId="urn:microsoft.com/office/officeart/2005/8/layout/StepDownProcess"/>
    <dgm:cxn modelId="{C25F9490-6FAC-A544-8C0F-99AC127C854E}" type="presParOf" srcId="{60423A2A-D925-BE42-9A8D-410E0724E136}" destId="{DAB55D63-8C19-C947-B629-5C30F88D737F}" srcOrd="8" destOrd="0" presId="urn:microsoft.com/office/officeart/2005/8/layout/StepDownProcess"/>
    <dgm:cxn modelId="{BD786BBE-B0EB-E241-9733-71ED3DBC8FEA}" type="presParOf" srcId="{DAB55D63-8C19-C947-B629-5C30F88D737F}" destId="{7061E189-1B4E-AE45-B6DD-FFC55EC88A76}" srcOrd="0" destOrd="0" presId="urn:microsoft.com/office/officeart/2005/8/layout/StepDownProcess"/>
    <dgm:cxn modelId="{5C52929B-3C28-F84E-8B7B-1D83F2D9BE05}" type="presParOf" srcId="{DAB55D63-8C19-C947-B629-5C30F88D737F}" destId="{24F7F175-1513-084B-A6F4-1C8891B64EDD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721BB8-2F7E-D941-9DBA-34C67DDBFD63}">
      <dsp:nvSpPr>
        <dsp:cNvPr id="0" name=""/>
        <dsp:cNvSpPr/>
      </dsp:nvSpPr>
      <dsp:spPr>
        <a:xfrm rot="10800000">
          <a:off x="0" y="0"/>
          <a:ext cx="7063815" cy="1386837"/>
        </a:xfrm>
        <a:prstGeom prst="trapezoid">
          <a:avLst>
            <a:gd name="adj" fmla="val 84891"/>
          </a:avLst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spc="300" dirty="0"/>
            <a:t>UNSTRUCTURED</a:t>
          </a:r>
        </a:p>
      </dsp:txBody>
      <dsp:txXfrm rot="-10800000">
        <a:off x="1236167" y="0"/>
        <a:ext cx="4591479" cy="1386837"/>
      </dsp:txXfrm>
    </dsp:sp>
    <dsp:sp modelId="{3E3C50CE-D51E-114F-98F3-6A3473C3A291}">
      <dsp:nvSpPr>
        <dsp:cNvPr id="0" name=""/>
        <dsp:cNvSpPr/>
      </dsp:nvSpPr>
      <dsp:spPr>
        <a:xfrm rot="10800000">
          <a:off x="1177302" y="1386836"/>
          <a:ext cx="4709210" cy="1386837"/>
        </a:xfrm>
        <a:prstGeom prst="trapezoid">
          <a:avLst>
            <a:gd name="adj" fmla="val 84891"/>
          </a:avLst>
        </a:prstGeom>
        <a:solidFill>
          <a:schemeClr val="accent4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spc="300" dirty="0"/>
            <a:t>SEMI-STRUCTURED</a:t>
          </a:r>
        </a:p>
      </dsp:txBody>
      <dsp:txXfrm rot="-10800000">
        <a:off x="2001414" y="1386836"/>
        <a:ext cx="3060986" cy="1386837"/>
      </dsp:txXfrm>
    </dsp:sp>
    <dsp:sp modelId="{96732408-0D9B-ED4F-8F84-D954791009DB}">
      <dsp:nvSpPr>
        <dsp:cNvPr id="0" name=""/>
        <dsp:cNvSpPr/>
      </dsp:nvSpPr>
      <dsp:spPr>
        <a:xfrm rot="10800000">
          <a:off x="2354604" y="2773673"/>
          <a:ext cx="2354605" cy="1386837"/>
        </a:xfrm>
        <a:prstGeom prst="trapezoid">
          <a:avLst>
            <a:gd name="adj" fmla="val 84891"/>
          </a:avLst>
        </a:prstGeom>
        <a:solidFill>
          <a:schemeClr val="accent4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spc="300" dirty="0"/>
            <a:t>STRUCTURED</a:t>
          </a:r>
        </a:p>
      </dsp:txBody>
      <dsp:txXfrm rot="-10800000">
        <a:off x="2354604" y="2773673"/>
        <a:ext cx="2354605" cy="13868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16B4CA-C15A-3148-8829-56428F2E1647}">
      <dsp:nvSpPr>
        <dsp:cNvPr id="0" name=""/>
        <dsp:cNvSpPr/>
      </dsp:nvSpPr>
      <dsp:spPr>
        <a:xfrm rot="5400000">
          <a:off x="962904" y="920113"/>
          <a:ext cx="641369" cy="73017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4A5CF4F-5890-EE47-BA74-A364389C5A40}">
      <dsp:nvSpPr>
        <dsp:cNvPr id="0" name=""/>
        <dsp:cNvSpPr/>
      </dsp:nvSpPr>
      <dsp:spPr>
        <a:xfrm>
          <a:off x="788230" y="241947"/>
          <a:ext cx="1133662" cy="755747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TOKENIZATION</a:t>
          </a:r>
        </a:p>
      </dsp:txBody>
      <dsp:txXfrm>
        <a:off x="825129" y="278846"/>
        <a:ext cx="1059864" cy="681949"/>
      </dsp:txXfrm>
    </dsp:sp>
    <dsp:sp modelId="{8EB99791-775A-054B-B86C-F7CA9EA51B0B}">
      <dsp:nvSpPr>
        <dsp:cNvPr id="0" name=""/>
        <dsp:cNvSpPr/>
      </dsp:nvSpPr>
      <dsp:spPr>
        <a:xfrm>
          <a:off x="2068895" y="358315"/>
          <a:ext cx="3172571" cy="4612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IDENTIFY SENTENCE, WORD &amp; SYMBOLS</a:t>
          </a:r>
        </a:p>
      </dsp:txBody>
      <dsp:txXfrm>
        <a:off x="2068895" y="358315"/>
        <a:ext cx="3172571" cy="461266"/>
      </dsp:txXfrm>
    </dsp:sp>
    <dsp:sp modelId="{1952E6BD-37C7-5C4F-85EC-1F6C42A46446}">
      <dsp:nvSpPr>
        <dsp:cNvPr id="0" name=""/>
        <dsp:cNvSpPr/>
      </dsp:nvSpPr>
      <dsp:spPr>
        <a:xfrm rot="5400000">
          <a:off x="1952020" y="1801866"/>
          <a:ext cx="641369" cy="73017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158549"/>
            <a:satOff val="-11482"/>
            <a:lumOff val="389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CA50E5E-9F0F-814C-BB25-A3C1EC2BFA05}">
      <dsp:nvSpPr>
        <dsp:cNvPr id="0" name=""/>
        <dsp:cNvSpPr/>
      </dsp:nvSpPr>
      <dsp:spPr>
        <a:xfrm>
          <a:off x="1755313" y="1090900"/>
          <a:ext cx="1133662" cy="755747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4">
                <a:hueOff val="-37991"/>
                <a:satOff val="-11487"/>
                <a:lumOff val="9412"/>
                <a:alphaOff val="0"/>
                <a:shade val="51000"/>
                <a:satMod val="130000"/>
              </a:schemeClr>
            </a:gs>
            <a:gs pos="80000">
              <a:schemeClr val="accent4">
                <a:hueOff val="-37991"/>
                <a:satOff val="-11487"/>
                <a:lumOff val="9412"/>
                <a:alphaOff val="0"/>
                <a:shade val="93000"/>
                <a:satMod val="130000"/>
              </a:schemeClr>
            </a:gs>
            <a:gs pos="100000">
              <a:schemeClr val="accent4">
                <a:hueOff val="-37991"/>
                <a:satOff val="-11487"/>
                <a:lumOff val="941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POS TAGGING</a:t>
          </a:r>
        </a:p>
      </dsp:txBody>
      <dsp:txXfrm>
        <a:off x="1792212" y="1127799"/>
        <a:ext cx="1059864" cy="681949"/>
      </dsp:txXfrm>
    </dsp:sp>
    <dsp:sp modelId="{BE8EE669-745C-E044-AE45-69EFA47CF925}">
      <dsp:nvSpPr>
        <dsp:cNvPr id="0" name=""/>
        <dsp:cNvSpPr/>
      </dsp:nvSpPr>
      <dsp:spPr>
        <a:xfrm>
          <a:off x="2957960" y="1295588"/>
          <a:ext cx="3254082" cy="343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LABELING WORDS WITH PARTS OF SPEECH</a:t>
          </a:r>
        </a:p>
      </dsp:txBody>
      <dsp:txXfrm>
        <a:off x="2957960" y="1295588"/>
        <a:ext cx="3254082" cy="343267"/>
      </dsp:txXfrm>
    </dsp:sp>
    <dsp:sp modelId="{85F4C465-546B-604D-B578-58CDC54220DC}">
      <dsp:nvSpPr>
        <dsp:cNvPr id="0" name=""/>
        <dsp:cNvSpPr/>
      </dsp:nvSpPr>
      <dsp:spPr>
        <a:xfrm rot="5400000">
          <a:off x="3011466" y="2650819"/>
          <a:ext cx="641369" cy="73017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317099"/>
            <a:satOff val="-22963"/>
            <a:lumOff val="779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D551ED6-2232-AA47-B416-8D85CFD9E359}">
      <dsp:nvSpPr>
        <dsp:cNvPr id="0" name=""/>
        <dsp:cNvSpPr/>
      </dsp:nvSpPr>
      <dsp:spPr>
        <a:xfrm>
          <a:off x="2814781" y="1939854"/>
          <a:ext cx="1133662" cy="755747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4">
                <a:hueOff val="-75982"/>
                <a:satOff val="-22973"/>
                <a:lumOff val="18823"/>
                <a:alphaOff val="0"/>
                <a:shade val="51000"/>
                <a:satMod val="130000"/>
              </a:schemeClr>
            </a:gs>
            <a:gs pos="80000">
              <a:schemeClr val="accent4">
                <a:hueOff val="-75982"/>
                <a:satOff val="-22973"/>
                <a:lumOff val="18823"/>
                <a:alphaOff val="0"/>
                <a:shade val="93000"/>
                <a:satMod val="130000"/>
              </a:schemeClr>
            </a:gs>
            <a:gs pos="100000">
              <a:schemeClr val="accent4">
                <a:hueOff val="-75982"/>
                <a:satOff val="-22973"/>
                <a:lumOff val="1882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STOP WORD FILTER</a:t>
          </a:r>
        </a:p>
      </dsp:txBody>
      <dsp:txXfrm>
        <a:off x="2851680" y="1976753"/>
        <a:ext cx="1059864" cy="681949"/>
      </dsp:txXfrm>
    </dsp:sp>
    <dsp:sp modelId="{E3D41292-9C04-304F-8A66-18DCAA169B37}">
      <dsp:nvSpPr>
        <dsp:cNvPr id="0" name=""/>
        <dsp:cNvSpPr/>
      </dsp:nvSpPr>
      <dsp:spPr>
        <a:xfrm>
          <a:off x="3990626" y="2042432"/>
          <a:ext cx="2172013" cy="610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REMOVING WORDS THAT DO NOT CONTAIN INFORMATION</a:t>
          </a:r>
        </a:p>
      </dsp:txBody>
      <dsp:txXfrm>
        <a:off x="3990626" y="2042432"/>
        <a:ext cx="2172013" cy="610828"/>
      </dsp:txXfrm>
    </dsp:sp>
    <dsp:sp modelId="{A24E2EF9-4F49-B343-BB53-F48946CC6055}">
      <dsp:nvSpPr>
        <dsp:cNvPr id="0" name=""/>
        <dsp:cNvSpPr/>
      </dsp:nvSpPr>
      <dsp:spPr>
        <a:xfrm rot="5400000">
          <a:off x="4350077" y="3521021"/>
          <a:ext cx="641369" cy="73017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475648"/>
            <a:satOff val="-34445"/>
            <a:lumOff val="1168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9837372-724E-CB49-A41D-0ACA47E37E57}">
      <dsp:nvSpPr>
        <dsp:cNvPr id="0" name=""/>
        <dsp:cNvSpPr/>
      </dsp:nvSpPr>
      <dsp:spPr>
        <a:xfrm>
          <a:off x="3817692" y="2810029"/>
          <a:ext cx="1133662" cy="755747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4">
                <a:hueOff val="-113974"/>
                <a:satOff val="-34460"/>
                <a:lumOff val="28235"/>
                <a:alphaOff val="0"/>
                <a:shade val="51000"/>
                <a:satMod val="130000"/>
              </a:schemeClr>
            </a:gs>
            <a:gs pos="80000">
              <a:schemeClr val="accent4">
                <a:hueOff val="-113974"/>
                <a:satOff val="-34460"/>
                <a:lumOff val="28235"/>
                <a:alphaOff val="0"/>
                <a:shade val="93000"/>
                <a:satMod val="130000"/>
              </a:schemeClr>
            </a:gs>
            <a:gs pos="100000">
              <a:schemeClr val="accent4">
                <a:hueOff val="-113974"/>
                <a:satOff val="-34460"/>
                <a:lumOff val="2823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STEMMING</a:t>
          </a:r>
          <a:endParaRPr lang="en-US" sz="1200" b="0" kern="1200" dirty="0"/>
        </a:p>
      </dsp:txBody>
      <dsp:txXfrm>
        <a:off x="3854591" y="2846928"/>
        <a:ext cx="1059864" cy="681949"/>
      </dsp:txXfrm>
    </dsp:sp>
    <dsp:sp modelId="{4059A94E-E4F6-C749-98F2-916F6D3EF933}">
      <dsp:nvSpPr>
        <dsp:cNvPr id="0" name=""/>
        <dsp:cNvSpPr/>
      </dsp:nvSpPr>
      <dsp:spPr>
        <a:xfrm>
          <a:off x="5034725" y="2882107"/>
          <a:ext cx="2169390" cy="610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baseline="0" dirty="0"/>
            <a:t> OPTIONAL – MAP ALL WORD TENSES TO THEIR ROOT WORD</a:t>
          </a:r>
          <a:endParaRPr lang="en-US" sz="1100" b="1" kern="1200" dirty="0"/>
        </a:p>
      </dsp:txBody>
      <dsp:txXfrm>
        <a:off x="5034725" y="2882107"/>
        <a:ext cx="2169390" cy="610828"/>
      </dsp:txXfrm>
    </dsp:sp>
    <dsp:sp modelId="{7061E189-1B4E-AE45-B6DD-FFC55EC88A76}">
      <dsp:nvSpPr>
        <dsp:cNvPr id="0" name=""/>
        <dsp:cNvSpPr/>
      </dsp:nvSpPr>
      <dsp:spPr>
        <a:xfrm>
          <a:off x="5091485" y="3669593"/>
          <a:ext cx="1133662" cy="755747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4">
                <a:hueOff val="-151965"/>
                <a:satOff val="-45947"/>
                <a:lumOff val="37647"/>
                <a:alphaOff val="0"/>
                <a:shade val="51000"/>
                <a:satMod val="130000"/>
              </a:schemeClr>
            </a:gs>
            <a:gs pos="80000">
              <a:schemeClr val="accent4">
                <a:hueOff val="-151965"/>
                <a:satOff val="-45947"/>
                <a:lumOff val="37647"/>
                <a:alphaOff val="0"/>
                <a:shade val="93000"/>
                <a:satMod val="130000"/>
              </a:schemeClr>
            </a:gs>
            <a:gs pos="100000">
              <a:schemeClr val="accent4">
                <a:hueOff val="-151965"/>
                <a:satOff val="-45947"/>
                <a:lumOff val="376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TEXT ANALYSIS</a:t>
          </a:r>
        </a:p>
      </dsp:txBody>
      <dsp:txXfrm>
        <a:off x="5128384" y="3706492"/>
        <a:ext cx="1059864" cy="681949"/>
      </dsp:txXfrm>
    </dsp:sp>
    <dsp:sp modelId="{24F7F175-1513-084B-A6F4-1C8891B64EDD}">
      <dsp:nvSpPr>
        <dsp:cNvPr id="0" name=""/>
        <dsp:cNvSpPr/>
      </dsp:nvSpPr>
      <dsp:spPr>
        <a:xfrm>
          <a:off x="6310854" y="3750638"/>
          <a:ext cx="1257983" cy="610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BAG OF WORDS ANALYSIS</a:t>
          </a:r>
        </a:p>
      </dsp:txBody>
      <dsp:txXfrm>
        <a:off x="6310854" y="3750638"/>
        <a:ext cx="1257983" cy="610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B54F1-B0D3-884D-9D7E-DD79C79DE27A}" type="datetime1">
              <a:rPr lang="en-US" smtClean="0"/>
              <a:t>7/8/20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35606-CE17-4890-BAD7-23C3571D8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977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31A9B-0096-0F4A-BC57-8B62434A0585}" type="datetime1">
              <a:rPr lang="en-US" smtClean="0"/>
              <a:t>7/8/20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10017-D22C-44F2-B353-A4E6E800F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555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10017-D22C-44F2-B353-A4E6E800FF4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324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3741692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2251016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3313307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1377906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3000651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1741993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2563360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3218102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3453397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10017-D22C-44F2-B353-A4E6E800FF4B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324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12702273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1143154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4098264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1285609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1152104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666045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7283313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40954496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17095197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12094842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10017-D22C-44F2-B353-A4E6E800FF4B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324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99433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19454191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15888083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1456056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21277423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10017-D22C-44F2-B353-A4E6E800FF4B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680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22605633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16071796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7286267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40892424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1170185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A10017-D22C-44F2-B353-A4E6E800FF4B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2341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3605034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3879905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3767340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19739179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1955789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29214627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29498482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9302345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36117165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2387608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2400474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3380655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2573118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322166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</p:spTree>
    <p:extLst>
      <p:ext uri="{BB962C8B-B14F-4D97-AF65-F5344CB8AC3E}">
        <p14:creationId xmlns:p14="http://schemas.microsoft.com/office/powerpoint/2010/main" val="358914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FED3CB9-049B-4F4F-82D1-8A95299C97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763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4497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FED3CB9-049B-4F4F-82D1-8A95299C97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2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FED3CB9-049B-4F4F-82D1-8A95299C975C}" type="slidenum">
              <a:rPr lang="en-US" smtClean="0">
                <a:solidFill>
                  <a:srgbClr val="660000"/>
                </a:solidFill>
              </a:rPr>
              <a:pPr/>
              <a:t>‹#›</a:t>
            </a:fld>
            <a:endParaRPr lang="en-US" dirty="0">
              <a:solidFill>
                <a:srgbClr val="66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08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763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4497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FED3CB9-049B-4F4F-82D1-8A95299C975C}" type="slidenum">
              <a:rPr lang="en-US" smtClean="0">
                <a:solidFill>
                  <a:srgbClr val="660000"/>
                </a:solidFill>
              </a:rPr>
              <a:pPr/>
              <a:t>‹#›</a:t>
            </a:fld>
            <a:endParaRPr lang="en-US">
              <a:solidFill>
                <a:srgbClr val="66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13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40000"/>
                <a:satMod val="350000"/>
              </a:schemeClr>
            </a:gs>
            <a:gs pos="82000">
              <a:schemeClr val="accent2">
                <a:lumMod val="20000"/>
                <a:lumOff val="80000"/>
              </a:schemeClr>
            </a:gs>
            <a:gs pos="100000">
              <a:schemeClr val="bg2">
                <a:shade val="20000"/>
                <a:satMod val="25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03238"/>
            <a:ext cx="8229600" cy="1143000"/>
          </a:xfrm>
          <a:prstGeom prst="rect">
            <a:avLst/>
          </a:prstGeom>
        </p:spPr>
        <p:txBody>
          <a:bodyPr vert="horz" lIns="91429" tIns="45714" rIns="91429" bIns="45714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04977"/>
            <a:ext cx="8229600" cy="4421189"/>
          </a:xfrm>
          <a:prstGeom prst="rect">
            <a:avLst/>
          </a:prstGeom>
        </p:spPr>
        <p:txBody>
          <a:bodyPr vert="horz" lIns="91429" tIns="45714" rIns="91429" bIns="4571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42793"/>
            <a:ext cx="2133600" cy="365125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EFED3CB9-049B-4F4F-82D1-8A95299C975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6172200"/>
            <a:ext cx="8280400" cy="12700"/>
          </a:xfrm>
          <a:prstGeom prst="line">
            <a:avLst/>
          </a:prstGeom>
          <a:ln w="38100" cap="flat" cmpd="sng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78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  <p:txStyles>
    <p:titleStyle>
      <a:lvl1pPr algn="ctr" defTabSz="91429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0" indent="-342860" algn="l" defTabSz="914293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863" indent="-285717" algn="l" defTabSz="91429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660000"/>
          </a:solidFill>
          <a:latin typeface="+mn-lt"/>
          <a:ea typeface="+mn-ea"/>
          <a:cs typeface="+mn-cs"/>
        </a:defRPr>
      </a:lvl2pPr>
      <a:lvl3pPr marL="1142867" indent="-228573" algn="l" defTabSz="91429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660000"/>
          </a:solidFill>
          <a:latin typeface="+mn-lt"/>
          <a:ea typeface="+mn-ea"/>
          <a:cs typeface="+mn-cs"/>
        </a:defRPr>
      </a:lvl3pPr>
      <a:lvl4pPr marL="1600013" indent="-228573" algn="l" defTabSz="91429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660000"/>
          </a:solidFill>
          <a:latin typeface="+mn-lt"/>
          <a:ea typeface="+mn-ea"/>
          <a:cs typeface="+mn-cs"/>
        </a:defRPr>
      </a:lvl4pPr>
      <a:lvl5pPr marL="2057159" indent="-228573" algn="l" defTabSz="91429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660000"/>
          </a:solidFill>
          <a:latin typeface="+mn-lt"/>
          <a:ea typeface="+mn-ea"/>
          <a:cs typeface="+mn-cs"/>
        </a:defRPr>
      </a:lvl5pPr>
      <a:lvl6pPr marL="2514306" indent="-228573" algn="l" defTabSz="9142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3" indent="-228573" algn="l" defTabSz="9142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9" indent="-228573" algn="l" defTabSz="9142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6" indent="-228573" algn="l" defTabSz="9142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40000"/>
                <a:satMod val="350000"/>
              </a:schemeClr>
            </a:gs>
            <a:gs pos="82000">
              <a:schemeClr val="accent2">
                <a:lumMod val="20000"/>
                <a:lumOff val="80000"/>
              </a:schemeClr>
            </a:gs>
            <a:gs pos="100000">
              <a:schemeClr val="bg2">
                <a:shade val="20000"/>
                <a:satMod val="25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03238"/>
            <a:ext cx="8229600" cy="1143000"/>
          </a:xfrm>
          <a:prstGeom prst="rect">
            <a:avLst/>
          </a:prstGeom>
        </p:spPr>
        <p:txBody>
          <a:bodyPr vert="horz" lIns="91429" tIns="45714" rIns="91429" bIns="45714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04977"/>
            <a:ext cx="8229600" cy="4421189"/>
          </a:xfrm>
          <a:prstGeom prst="rect">
            <a:avLst/>
          </a:prstGeom>
        </p:spPr>
        <p:txBody>
          <a:bodyPr vert="horz" lIns="91429" tIns="45714" rIns="91429" bIns="4571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42793"/>
            <a:ext cx="2133600" cy="365125"/>
          </a:xfrm>
          <a:prstGeom prst="rect">
            <a:avLst/>
          </a:prstGeom>
        </p:spPr>
        <p:txBody>
          <a:bodyPr vert="horz" lIns="91429" tIns="45714" rIns="91429" bIns="45714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EFED3CB9-049B-4F4F-82D1-8A95299C975C}" type="slidenum">
              <a:rPr lang="en-US" smtClean="0">
                <a:solidFill>
                  <a:srgbClr val="500000"/>
                </a:solidFill>
              </a:rPr>
              <a:pPr/>
              <a:t>‹#›</a:t>
            </a:fld>
            <a:endParaRPr lang="en-US" dirty="0">
              <a:solidFill>
                <a:srgbClr val="50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6172200"/>
            <a:ext cx="8280400" cy="12700"/>
          </a:xfrm>
          <a:prstGeom prst="line">
            <a:avLst/>
          </a:prstGeom>
          <a:ln w="38100" cap="flat" cmpd="sng"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100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hf hdr="0" ftr="0" dt="0"/>
  <p:txStyles>
    <p:titleStyle>
      <a:lvl1pPr algn="ctr" defTabSz="91429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0" indent="-342860" algn="l" defTabSz="914293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863" indent="-285717" algn="l" defTabSz="91429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660000"/>
          </a:solidFill>
          <a:latin typeface="+mn-lt"/>
          <a:ea typeface="+mn-ea"/>
          <a:cs typeface="+mn-cs"/>
        </a:defRPr>
      </a:lvl2pPr>
      <a:lvl3pPr marL="1142867" indent="-228573" algn="l" defTabSz="91429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660000"/>
          </a:solidFill>
          <a:latin typeface="+mn-lt"/>
          <a:ea typeface="+mn-ea"/>
          <a:cs typeface="+mn-cs"/>
        </a:defRPr>
      </a:lvl3pPr>
      <a:lvl4pPr marL="1600013" indent="-228573" algn="l" defTabSz="91429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660000"/>
          </a:solidFill>
          <a:latin typeface="+mn-lt"/>
          <a:ea typeface="+mn-ea"/>
          <a:cs typeface="+mn-cs"/>
        </a:defRPr>
      </a:lvl4pPr>
      <a:lvl5pPr marL="2057159" indent="-228573" algn="l" defTabSz="91429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660000"/>
          </a:solidFill>
          <a:latin typeface="+mn-lt"/>
          <a:ea typeface="+mn-ea"/>
          <a:cs typeface="+mn-cs"/>
        </a:defRPr>
      </a:lvl5pPr>
      <a:lvl6pPr marL="2514306" indent="-228573" algn="l" defTabSz="9142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3" indent="-228573" algn="l" defTabSz="9142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9" indent="-228573" algn="l" defTabSz="9142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6" indent="-228573" algn="l" defTabSz="9142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tiff"/><Relationship Id="rId4" Type="http://schemas.openxmlformats.org/officeDocument/2006/relationships/image" Target="../media/image31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-ShadowWhite.png"/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562" y="5480185"/>
            <a:ext cx="914191" cy="914400"/>
          </a:xfrm>
          <a:prstGeom prst="rect">
            <a:avLst/>
          </a:prstGeom>
          <a:noFill/>
          <a:effectLst>
            <a:glow rad="127000">
              <a:srgbClr val="FFFFFF">
                <a:alpha val="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29806" y="488389"/>
            <a:ext cx="7274054" cy="1200316"/>
          </a:xfrm>
          <a:prstGeom prst="rect">
            <a:avLst/>
          </a:prstGeom>
          <a:noFill/>
          <a:scene3d>
            <a:camera prst="orthographicFront">
              <a:rot lat="20099991" lon="0" rev="0"/>
            </a:camera>
            <a:lightRig rig="threePt" dir="t"/>
          </a:scene3d>
        </p:spPr>
        <p:txBody>
          <a:bodyPr wrap="square" lIns="91429" tIns="45714" rIns="91429" bIns="45714">
            <a:spAutoFit/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7200" b="1" dirty="0">
                <a:ln w="11430"/>
                <a:solidFill>
                  <a:srgbClr val="5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Applied Analytics</a:t>
            </a:r>
          </a:p>
        </p:txBody>
      </p:sp>
      <p:pic>
        <p:nvPicPr>
          <p:cNvPr id="7" name="Picture 6" descr="TAM-Logo-white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0477" y="4509583"/>
            <a:ext cx="1253652" cy="105306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rot="1936874">
            <a:off x="-2084323" y="3245472"/>
            <a:ext cx="8305800" cy="5794505"/>
          </a:xfrm>
          <a:prstGeom prst="ellipse">
            <a:avLst/>
          </a:prstGeom>
          <a:solidFill>
            <a:srgbClr val="660000"/>
          </a:solidFill>
          <a:effectLst>
            <a:glow rad="1397000">
              <a:srgbClr val="FFFFFF">
                <a:alpha val="9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>
              <a:solidFill>
                <a:srgbClr val="9933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4109" y="1981302"/>
            <a:ext cx="8781508" cy="769429"/>
          </a:xfrm>
          <a:prstGeom prst="rect">
            <a:avLst/>
          </a:prstGeom>
          <a:noFill/>
          <a:scene3d>
            <a:camera prst="orthographicFront">
              <a:rot lat="20099991" lon="0" rev="0"/>
            </a:camera>
            <a:lightRig rig="threePt" dir="t"/>
          </a:scene3d>
        </p:spPr>
        <p:txBody>
          <a:bodyPr wrap="square" lIns="91429" tIns="45714" rIns="91429" bIns="45714">
            <a:spAutoFit/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r"/>
            <a:r>
              <a:rPr lang="en-US" sz="4400" b="1" dirty="0">
                <a:ln w="11430"/>
                <a:solidFill>
                  <a:srgbClr val="5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Text Analytics &amp; Topic Analysis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36435" y="6178524"/>
            <a:ext cx="2885361" cy="369320"/>
          </a:xfrm>
          <a:prstGeom prst="rect">
            <a:avLst/>
          </a:prstGeom>
          <a:noFill/>
        </p:spPr>
        <p:txBody>
          <a:bodyPr wrap="square" lIns="91429" tIns="45714" rIns="91429" bIns="45714" rtlCol="0">
            <a:spAutoFit/>
          </a:bodyPr>
          <a:lstStyle/>
          <a:p>
            <a:pPr algn="r"/>
            <a:r>
              <a:rPr lang="en-US" sz="9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Copyright © 2014  Edward R Jones</a:t>
            </a:r>
            <a:br>
              <a:rPr lang="en-US" sz="900" dirty="0">
                <a:solidFill>
                  <a:srgbClr val="000000">
                    <a:lumMod val="50000"/>
                    <a:lumOff val="50000"/>
                  </a:srgbClr>
                </a:solidFill>
              </a:rPr>
            </a:br>
            <a:r>
              <a:rPr lang="en-US" sz="9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ALL RIGHTS RESERVED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051" y="453530"/>
            <a:ext cx="2015012" cy="14105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11DE687-1437-5948-9886-D5CAC99FF8FB}"/>
              </a:ext>
            </a:extLst>
          </p:cNvPr>
          <p:cNvSpPr/>
          <p:nvPr/>
        </p:nvSpPr>
        <p:spPr>
          <a:xfrm>
            <a:off x="3880820" y="2867995"/>
            <a:ext cx="5156030" cy="1559389"/>
          </a:xfrm>
          <a:prstGeom prst="rect">
            <a:avLst/>
          </a:prstGeom>
          <a:noFill/>
          <a:effectLst/>
          <a:scene3d>
            <a:camera prst="orthographicFront">
              <a:rot lat="20099991" lon="0" rev="0"/>
            </a:camera>
            <a:lightRig rig="threePt" dir="t"/>
          </a:scene3d>
        </p:spPr>
        <p:txBody>
          <a:bodyPr wrap="square" lIns="91429" tIns="45714" rIns="91429" bIns="45714">
            <a:spAutoFit/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r">
              <a:lnSpc>
                <a:spcPct val="120000"/>
              </a:lnSpc>
            </a:pPr>
            <a:r>
              <a:rPr lang="en-US" sz="2000" b="1" spc="300" dirty="0">
                <a:ln w="11430"/>
                <a:solidFill>
                  <a:srgbClr val="5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/>
                <a:cs typeface="Arial"/>
              </a:rPr>
              <a:t>Terminology</a:t>
            </a:r>
          </a:p>
          <a:p>
            <a:pPr algn="r">
              <a:lnSpc>
                <a:spcPct val="120000"/>
              </a:lnSpc>
            </a:pPr>
            <a:r>
              <a:rPr lang="en-US" sz="2000" b="1" spc="300" dirty="0">
                <a:ln w="11430"/>
                <a:solidFill>
                  <a:srgbClr val="5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/>
                <a:cs typeface="Arial"/>
              </a:rPr>
              <a:t>History</a:t>
            </a:r>
          </a:p>
          <a:p>
            <a:pPr algn="r">
              <a:lnSpc>
                <a:spcPct val="120000"/>
              </a:lnSpc>
            </a:pPr>
            <a:r>
              <a:rPr lang="en-US" sz="2000" b="1" spc="300" dirty="0">
                <a:ln w="11430"/>
                <a:solidFill>
                  <a:srgbClr val="5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/>
                <a:cs typeface="Arial"/>
              </a:rPr>
              <a:t>Linguistics</a:t>
            </a:r>
          </a:p>
          <a:p>
            <a:pPr algn="r">
              <a:lnSpc>
                <a:spcPct val="120000"/>
              </a:lnSpc>
            </a:pPr>
            <a:r>
              <a:rPr lang="en-US" sz="2000" b="1" spc="300" dirty="0">
                <a:ln w="11430"/>
                <a:solidFill>
                  <a:srgbClr val="5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/>
                <a:cs typeface="Arial"/>
              </a:rPr>
              <a:t>Statistical Machine Learning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13413F-A189-A44E-B4C8-18237830D35A}"/>
              </a:ext>
            </a:extLst>
          </p:cNvPr>
          <p:cNvSpPr/>
          <p:nvPr/>
        </p:nvSpPr>
        <p:spPr>
          <a:xfrm>
            <a:off x="6884293" y="4997967"/>
            <a:ext cx="2216487" cy="769429"/>
          </a:xfrm>
          <a:prstGeom prst="rect">
            <a:avLst/>
          </a:prstGeom>
          <a:noFill/>
          <a:scene3d>
            <a:camera prst="orthographicFront">
              <a:rot lat="20099991" lon="0" rev="0"/>
            </a:camera>
            <a:lightRig rig="threePt" dir="t"/>
          </a:scene3d>
        </p:spPr>
        <p:txBody>
          <a:bodyPr wrap="square" lIns="91429" tIns="45714" rIns="91429" bIns="45714">
            <a:spAutoFit/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4400" b="1" dirty="0">
                <a:ln w="11430"/>
                <a:solidFill>
                  <a:srgbClr val="5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Week 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4B73EC-9472-1744-ACF0-20269C5E90D6}"/>
              </a:ext>
            </a:extLst>
          </p:cNvPr>
          <p:cNvSpPr/>
          <p:nvPr/>
        </p:nvSpPr>
        <p:spPr>
          <a:xfrm>
            <a:off x="492327" y="4816890"/>
            <a:ext cx="4246469" cy="830985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4" rIns="91429" bIns="45714">
            <a:spAutoFit/>
          </a:bodyPr>
          <a:lstStyle/>
          <a:p>
            <a:r>
              <a:rPr lang="en-US" sz="2400" b="1" dirty="0">
                <a:solidFill>
                  <a:srgbClr val="104554">
                    <a:lumMod val="10000"/>
                    <a:lumOff val="90000"/>
                  </a:srgbClr>
                </a:solidFill>
                <a:cs typeface="Microsoft Sans Serif" pitchFamily="34" charset="0"/>
              </a:rPr>
              <a:t>STAT 656 – Applied Analytics using SAS</a:t>
            </a:r>
            <a:r>
              <a:rPr lang="en-US" sz="2400" b="1" baseline="30000" dirty="0">
                <a:solidFill>
                  <a:srgbClr val="104554">
                    <a:lumMod val="10000"/>
                    <a:lumOff val="90000"/>
                  </a:srgbClr>
                </a:solidFill>
                <a:cs typeface="Microsoft Sans Serif" pitchFamily="34" charset="0"/>
              </a:rPr>
              <a:t>©</a:t>
            </a:r>
            <a:r>
              <a:rPr lang="en-US" sz="2400" b="1" dirty="0">
                <a:solidFill>
                  <a:srgbClr val="104554">
                    <a:lumMod val="10000"/>
                    <a:lumOff val="90000"/>
                  </a:srgbClr>
                </a:solidFill>
                <a:cs typeface="Microsoft Sans Serif" pitchFamily="34" charset="0"/>
              </a:rPr>
              <a:t> Enterprise Miner™</a:t>
            </a:r>
          </a:p>
        </p:txBody>
      </p:sp>
    </p:spTree>
    <p:extLst>
      <p:ext uri="{BB962C8B-B14F-4D97-AF65-F5344CB8AC3E}">
        <p14:creationId xmlns:p14="http://schemas.microsoft.com/office/powerpoint/2010/main" val="146970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2951603" y="630275"/>
            <a:ext cx="5926917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All Features:  </a:t>
            </a:r>
            <a:r>
              <a:rPr lang="en-US" sz="1900" dirty="0" err="1">
                <a:sym typeface="Zapf Dingbats"/>
              </a:rPr>
              <a:t>logreg.display_split_metrics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>
          <a:xfrm>
            <a:off x="562708" y="630275"/>
            <a:ext cx="2126651" cy="457199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rgbClr val="FFFFFF"/>
                </a:solidFill>
              </a:rPr>
              <a:t>Week 7</a:t>
            </a:r>
            <a:endParaRPr lang="en-US" sz="2400" kern="12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87A02-6F3D-1D4C-84FB-EF94FCE8B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94" y="1430965"/>
            <a:ext cx="6313365" cy="427544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43BECA-91DE-2048-ACB1-A7E4D6E4100C}"/>
              </a:ext>
            </a:extLst>
          </p:cNvPr>
          <p:cNvCxnSpPr>
            <a:cxnSpLocks/>
          </p:cNvCxnSpPr>
          <p:nvPr/>
        </p:nvCxnSpPr>
        <p:spPr>
          <a:xfrm flipH="1">
            <a:off x="6796638" y="4431322"/>
            <a:ext cx="9429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011606-D485-4B46-8A5E-8D38B8883FAD}"/>
              </a:ext>
            </a:extLst>
          </p:cNvPr>
          <p:cNvCxnSpPr>
            <a:cxnSpLocks/>
          </p:cNvCxnSpPr>
          <p:nvPr/>
        </p:nvCxnSpPr>
        <p:spPr>
          <a:xfrm flipV="1">
            <a:off x="3284806" y="5641145"/>
            <a:ext cx="872197" cy="2954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31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2951603" y="630275"/>
            <a:ext cx="5926917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GA Selection from 50 Generations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>
          <a:xfrm>
            <a:off x="562708" y="630275"/>
            <a:ext cx="2126651" cy="457199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rgbClr val="FFFFFF"/>
                </a:solidFill>
              </a:rPr>
              <a:t>Week 7</a:t>
            </a:r>
            <a:endParaRPr lang="en-US" sz="2400" kern="12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BFB33D-6EA9-2340-839A-2AFF1F35B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74" y="4628270"/>
            <a:ext cx="8421075" cy="1406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B4AFF3-FBBA-DB4E-B7EF-CFE73A979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74" y="1244395"/>
            <a:ext cx="5713828" cy="314391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131CB2-3A94-794C-BD68-00F2D42D9A1E}"/>
              </a:ext>
            </a:extLst>
          </p:cNvPr>
          <p:cNvCxnSpPr>
            <a:cxnSpLocks/>
          </p:cNvCxnSpPr>
          <p:nvPr/>
        </p:nvCxnSpPr>
        <p:spPr>
          <a:xfrm flipH="1">
            <a:off x="3066355" y="5240215"/>
            <a:ext cx="9429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52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2951603" y="630275"/>
            <a:ext cx="5926917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GA Selection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>
          <a:xfrm>
            <a:off x="562708" y="630275"/>
            <a:ext cx="2126651" cy="457199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rgbClr val="FFFFFF"/>
                </a:solidFill>
              </a:rPr>
              <a:t>Week 7</a:t>
            </a:r>
            <a:endParaRPr lang="en-US" sz="2400" kern="12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5DCA26-5D78-1D44-9F86-3FB8E6DFF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585" y="1156330"/>
            <a:ext cx="5926917" cy="49788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A2557E-C992-D240-A5E0-052796E7CE71}"/>
              </a:ext>
            </a:extLst>
          </p:cNvPr>
          <p:cNvCxnSpPr>
            <a:cxnSpLocks/>
          </p:cNvCxnSpPr>
          <p:nvPr/>
        </p:nvCxnSpPr>
        <p:spPr>
          <a:xfrm flipH="1">
            <a:off x="5282015" y="3305907"/>
            <a:ext cx="9429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62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2951603" y="630275"/>
            <a:ext cx="5926917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GA Selection:  </a:t>
            </a:r>
            <a:r>
              <a:rPr lang="en-US" sz="1900" dirty="0" err="1">
                <a:sym typeface="Zapf Dingbats"/>
              </a:rPr>
              <a:t>logreg.display_split_metrics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>
          <a:xfrm>
            <a:off x="562708" y="630275"/>
            <a:ext cx="2126651" cy="457199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rgbClr val="FFFFFF"/>
                </a:solidFill>
              </a:rPr>
              <a:t>Week 7</a:t>
            </a:r>
            <a:endParaRPr lang="en-US" sz="2400" kern="12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F5C8A9-EBEA-124F-AE06-5EBD4D136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" y="1171323"/>
            <a:ext cx="5212080" cy="489672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43BECA-91DE-2048-ACB1-A7E4D6E4100C}"/>
              </a:ext>
            </a:extLst>
          </p:cNvPr>
          <p:cNvCxnSpPr>
            <a:cxnSpLocks/>
          </p:cNvCxnSpPr>
          <p:nvPr/>
        </p:nvCxnSpPr>
        <p:spPr>
          <a:xfrm flipH="1">
            <a:off x="6456668" y="4958861"/>
            <a:ext cx="9429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8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2951603" y="630275"/>
            <a:ext cx="5926917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Stepwise vs. Lasso (same features different model)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>
          <a:xfrm>
            <a:off x="562708" y="630275"/>
            <a:ext cx="2126651" cy="457199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rgbClr val="FFFFFF"/>
                </a:solidFill>
              </a:rPr>
              <a:t>Week 7</a:t>
            </a:r>
            <a:endParaRPr lang="en-US" sz="2400" kern="1200" dirty="0">
              <a:solidFill>
                <a:srgbClr val="FFFFFF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62708" y="3668316"/>
            <a:ext cx="8240732" cy="2381798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rgbClr val="FFF0CA">
              <a:alpha val="90000"/>
            </a:srgbClr>
          </a:solidFill>
        </p:spPr>
        <p:style>
          <a:ln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b="1" dirty="0"/>
              <a:t>Lasso:  </a:t>
            </a:r>
            <a:r>
              <a:rPr lang="en-US" sz="2000" dirty="0"/>
              <a:t>21 Features. Train BIC = 880,945 &amp; Validation ASE =458,401</a:t>
            </a:r>
          </a:p>
          <a:p>
            <a:pPr marL="0" lvl="1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dirty="0"/>
              <a:t>Interval Features(4): carat, depth, table and x</a:t>
            </a:r>
          </a:p>
          <a:p>
            <a:pPr marL="0" lvl="1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dirty="0"/>
              <a:t>Nominal Features(17): missing last column of each nominal feature</a:t>
            </a:r>
          </a:p>
          <a:p>
            <a:pPr marL="914294" lvl="3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dirty="0"/>
              <a:t>Cut(5-1):       Fair, Good, Ideal and Good</a:t>
            </a:r>
          </a:p>
          <a:p>
            <a:pPr marL="914294" lvl="3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dirty="0"/>
              <a:t>Color(7-1):    All levels except color=J</a:t>
            </a:r>
          </a:p>
          <a:p>
            <a:pPr marL="914294" lvl="3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dirty="0"/>
              <a:t>Clarity(8-1):  All levels except clarity=VVS2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090827E-98A3-C74A-AD1E-AB7DC0E4A4B9}"/>
              </a:ext>
            </a:extLst>
          </p:cNvPr>
          <p:cNvSpPr/>
          <p:nvPr/>
        </p:nvSpPr>
        <p:spPr>
          <a:xfrm>
            <a:off x="562708" y="1179353"/>
            <a:ext cx="8240732" cy="2381798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rgbClr val="FFF0CA">
              <a:alpha val="90000"/>
            </a:srgbClr>
          </a:solidFill>
        </p:spPr>
        <p:style>
          <a:ln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b="1" dirty="0"/>
              <a:t>Stepwise</a:t>
            </a:r>
            <a:r>
              <a:rPr lang="en-US" sz="2000" dirty="0"/>
              <a:t>: 21 Features.  Train BIC = 880,139 &amp; Validation ASE = 471,775</a:t>
            </a:r>
          </a:p>
          <a:p>
            <a:pPr marL="0" lvl="1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dirty="0"/>
              <a:t>Interval Features(4): carat, depth, table and x</a:t>
            </a:r>
          </a:p>
          <a:p>
            <a:pPr marL="0" lvl="1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dirty="0"/>
              <a:t>Nominal Features(17): All except the last column for each nominal feature.</a:t>
            </a:r>
          </a:p>
          <a:p>
            <a:pPr marL="914294" lvl="3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dirty="0"/>
              <a:t>Cut(5-1):       All except cut=very good </a:t>
            </a:r>
          </a:p>
          <a:p>
            <a:pPr marL="914294" lvl="3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dirty="0"/>
              <a:t>Color(7-1):    All levels except color=J </a:t>
            </a:r>
          </a:p>
          <a:p>
            <a:pPr marL="914294" lvl="3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dirty="0"/>
              <a:t>Clarity(8-1):  All levels except clarity=VVS2</a:t>
            </a:r>
          </a:p>
        </p:txBody>
      </p:sp>
    </p:spTree>
    <p:extLst>
      <p:ext uri="{BB962C8B-B14F-4D97-AF65-F5344CB8AC3E}">
        <p14:creationId xmlns:p14="http://schemas.microsoft.com/office/powerpoint/2010/main" val="404680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2951603" y="630275"/>
            <a:ext cx="5926917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stepwise:  </a:t>
            </a:r>
            <a:r>
              <a:rPr lang="en-US" sz="1900" dirty="0" err="1">
                <a:sym typeface="Zapf Dingbats"/>
              </a:rPr>
              <a:t>logreg.display_split_metrics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>
          <a:xfrm>
            <a:off x="562708" y="630275"/>
            <a:ext cx="2126651" cy="457199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rgbClr val="FFFFFF"/>
                </a:solidFill>
              </a:rPr>
              <a:t>Week 7</a:t>
            </a:r>
            <a:endParaRPr lang="en-US" sz="2400" kern="12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D1EBD1-1FA7-1747-A692-F28EE8144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65" y="1862978"/>
            <a:ext cx="6550348" cy="341141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43BECA-91DE-2048-ACB1-A7E4D6E4100C}"/>
              </a:ext>
            </a:extLst>
          </p:cNvPr>
          <p:cNvCxnSpPr>
            <a:cxnSpLocks/>
          </p:cNvCxnSpPr>
          <p:nvPr/>
        </p:nvCxnSpPr>
        <p:spPr>
          <a:xfrm flipH="1">
            <a:off x="6944348" y="3924885"/>
            <a:ext cx="9429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49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2951603" y="630275"/>
            <a:ext cx="5926917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Lasso alpha=4:  </a:t>
            </a:r>
            <a:r>
              <a:rPr lang="en-US" sz="1900" dirty="0" err="1">
                <a:sym typeface="Zapf Dingbats"/>
              </a:rPr>
              <a:t>logreg.display_split_metrics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>
          <a:xfrm>
            <a:off x="562708" y="630275"/>
            <a:ext cx="2126651" cy="457199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rgbClr val="FFFFFF"/>
                </a:solidFill>
              </a:rPr>
              <a:t>Week 7</a:t>
            </a:r>
            <a:endParaRPr lang="en-US" sz="2400" kern="12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B67304-132C-B640-9CD4-4A3DEC437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64" y="1584569"/>
            <a:ext cx="6749459" cy="413278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43BECA-91DE-2048-ACB1-A7E4D6E4100C}"/>
              </a:ext>
            </a:extLst>
          </p:cNvPr>
          <p:cNvCxnSpPr>
            <a:cxnSpLocks/>
          </p:cNvCxnSpPr>
          <p:nvPr/>
        </p:nvCxnSpPr>
        <p:spPr>
          <a:xfrm flipH="1">
            <a:off x="7028754" y="4276578"/>
            <a:ext cx="9429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72C3D7-694E-AB43-805D-3A20FB322427}"/>
              </a:ext>
            </a:extLst>
          </p:cNvPr>
          <p:cNvCxnSpPr>
            <a:cxnSpLocks/>
          </p:cNvCxnSpPr>
          <p:nvPr/>
        </p:nvCxnSpPr>
        <p:spPr>
          <a:xfrm flipH="1" flipV="1">
            <a:off x="1983545" y="1842868"/>
            <a:ext cx="968058" cy="2157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04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2951603" y="630275"/>
            <a:ext cx="5926917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Lasso Coefficients vs Alpha 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>
          <a:xfrm>
            <a:off x="562708" y="630275"/>
            <a:ext cx="2126651" cy="457199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rgbClr val="FFFFFF"/>
                </a:solidFill>
              </a:rPr>
              <a:t>Week 7</a:t>
            </a:r>
            <a:endParaRPr lang="en-US" sz="2400" kern="1200"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DC53BA-D35B-B144-9770-43ED588F0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38" y="1312009"/>
            <a:ext cx="4269642" cy="2960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31E773-081C-554A-AA5E-18F914AC6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91" y="3418470"/>
            <a:ext cx="3850346" cy="269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8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2951603" y="630275"/>
            <a:ext cx="5926917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Lasso Coefficients vs Alpha 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>
          <a:xfrm>
            <a:off x="562708" y="630275"/>
            <a:ext cx="2126651" cy="457199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rgbClr val="FFFFFF"/>
                </a:solidFill>
              </a:rPr>
              <a:t>Week 7</a:t>
            </a:r>
            <a:endParaRPr lang="en-US" sz="2400" kern="12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A00ADE-F0FE-0E47-9AD6-0EF2411EC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8" y="1241670"/>
            <a:ext cx="4009292" cy="2821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9DDB3C-96CF-5340-AA09-179FB18CA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542" y="3244238"/>
            <a:ext cx="4092428" cy="282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5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-ShadowWhite.png"/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562" y="5480185"/>
            <a:ext cx="914191" cy="914400"/>
          </a:xfrm>
          <a:prstGeom prst="rect">
            <a:avLst/>
          </a:prstGeom>
          <a:noFill/>
          <a:effectLst>
            <a:glow rad="127000">
              <a:srgbClr val="FFFFFF">
                <a:alpha val="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29806" y="488389"/>
            <a:ext cx="7274054" cy="1200316"/>
          </a:xfrm>
          <a:prstGeom prst="rect">
            <a:avLst/>
          </a:prstGeom>
          <a:noFill/>
          <a:scene3d>
            <a:camera prst="orthographicFront">
              <a:rot lat="20099991" lon="0" rev="0"/>
            </a:camera>
            <a:lightRig rig="threePt" dir="t"/>
          </a:scene3d>
        </p:spPr>
        <p:txBody>
          <a:bodyPr wrap="square" lIns="91429" tIns="45714" rIns="91429" bIns="45714">
            <a:spAutoFit/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7200" b="1" dirty="0">
                <a:ln w="11430"/>
                <a:solidFill>
                  <a:srgbClr val="5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Applied Analytics</a:t>
            </a:r>
          </a:p>
        </p:txBody>
      </p:sp>
      <p:pic>
        <p:nvPicPr>
          <p:cNvPr id="7" name="Picture 6" descr="TAM-Logo-white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0477" y="4509583"/>
            <a:ext cx="1253652" cy="105306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rot="1936874">
            <a:off x="-2231742" y="3268153"/>
            <a:ext cx="8305800" cy="5794505"/>
          </a:xfrm>
          <a:prstGeom prst="ellipse">
            <a:avLst/>
          </a:prstGeom>
          <a:solidFill>
            <a:srgbClr val="660000"/>
          </a:solidFill>
          <a:effectLst>
            <a:glow rad="1397000">
              <a:srgbClr val="FFFFFF">
                <a:alpha val="9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>
              <a:solidFill>
                <a:srgbClr val="9933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36435" y="6178524"/>
            <a:ext cx="2885361" cy="369320"/>
          </a:xfrm>
          <a:prstGeom prst="rect">
            <a:avLst/>
          </a:prstGeom>
          <a:noFill/>
        </p:spPr>
        <p:txBody>
          <a:bodyPr wrap="square" lIns="91429" tIns="45714" rIns="91429" bIns="45714" rtlCol="0">
            <a:spAutoFit/>
          </a:bodyPr>
          <a:lstStyle/>
          <a:p>
            <a:pPr algn="r"/>
            <a:r>
              <a:rPr lang="en-US" sz="9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Copyright © 2014 Texas A&amp;M Statistical Services </a:t>
            </a:r>
            <a:br>
              <a:rPr lang="en-US" sz="900" dirty="0">
                <a:solidFill>
                  <a:srgbClr val="000000">
                    <a:lumMod val="50000"/>
                    <a:lumOff val="50000"/>
                  </a:srgbClr>
                </a:solidFill>
              </a:rPr>
            </a:br>
            <a:r>
              <a:rPr lang="en-US" sz="9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ALL RIGHTS RESERVED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051" y="453530"/>
            <a:ext cx="2015012" cy="141050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51242" y="4124868"/>
            <a:ext cx="4003288" cy="769429"/>
          </a:xfrm>
          <a:prstGeom prst="rect">
            <a:avLst/>
          </a:prstGeom>
          <a:noFill/>
          <a:scene3d>
            <a:camera prst="orthographicFront">
              <a:rot lat="20099991" lon="0" rev="0"/>
            </a:camera>
            <a:lightRig rig="threePt" dir="t"/>
          </a:scene3d>
        </p:spPr>
        <p:txBody>
          <a:bodyPr wrap="square" lIns="91429" tIns="45714" rIns="91429" bIns="45714">
            <a:spAutoFit/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4400" b="1" dirty="0">
                <a:ln w="11430"/>
                <a:solidFill>
                  <a:srgbClr val="5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Week 8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92327" y="4620623"/>
            <a:ext cx="4246469" cy="830985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4" rIns="91429" bIns="45714">
            <a:spAutoFit/>
          </a:bodyPr>
          <a:lstStyle/>
          <a:p>
            <a:r>
              <a:rPr lang="en-US" sz="2400" b="1" dirty="0">
                <a:solidFill>
                  <a:srgbClr val="104554">
                    <a:lumMod val="10000"/>
                    <a:lumOff val="90000"/>
                  </a:srgbClr>
                </a:solidFill>
                <a:cs typeface="Microsoft Sans Serif" pitchFamily="34" charset="0"/>
              </a:rPr>
              <a:t>STAT 656 – Applied Analytics using SAS</a:t>
            </a:r>
            <a:r>
              <a:rPr lang="en-US" sz="2400" b="1" baseline="30000" dirty="0">
                <a:solidFill>
                  <a:srgbClr val="104554">
                    <a:lumMod val="10000"/>
                    <a:lumOff val="90000"/>
                  </a:srgbClr>
                </a:solidFill>
                <a:cs typeface="Microsoft Sans Serif" pitchFamily="34" charset="0"/>
              </a:rPr>
              <a:t>©</a:t>
            </a:r>
            <a:r>
              <a:rPr lang="en-US" sz="2400" b="1" dirty="0">
                <a:solidFill>
                  <a:srgbClr val="104554">
                    <a:lumMod val="10000"/>
                    <a:lumOff val="90000"/>
                  </a:srgbClr>
                </a:solidFill>
                <a:cs typeface="Microsoft Sans Serif" pitchFamily="34" charset="0"/>
              </a:rPr>
              <a:t> Enterprise Miner™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37077" y="2392525"/>
            <a:ext cx="8311954" cy="1446538"/>
          </a:xfrm>
          <a:prstGeom prst="rect">
            <a:avLst/>
          </a:prstGeom>
          <a:noFill/>
          <a:scene3d>
            <a:camera prst="orthographicFront">
              <a:rot lat="20099991" lon="0" rev="0"/>
            </a:camera>
            <a:lightRig rig="threePt" dir="t"/>
          </a:scene3d>
        </p:spPr>
        <p:txBody>
          <a:bodyPr wrap="square" lIns="91429" tIns="45714" rIns="91429" bIns="45714">
            <a:spAutoFit/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r"/>
            <a:r>
              <a:rPr lang="en-US" sz="4400" b="1" dirty="0">
                <a:ln w="11430"/>
                <a:solidFill>
                  <a:srgbClr val="5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Introduction to </a:t>
            </a:r>
            <a:br>
              <a:rPr lang="en-US" sz="4400" b="1" dirty="0">
                <a:ln w="11430"/>
                <a:solidFill>
                  <a:srgbClr val="5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en-US" sz="4400" b="1" dirty="0">
                <a:ln w="11430"/>
                <a:solidFill>
                  <a:srgbClr val="5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Text Analytics</a:t>
            </a:r>
          </a:p>
        </p:txBody>
      </p:sp>
    </p:spTree>
    <p:extLst>
      <p:ext uri="{BB962C8B-B14F-4D97-AF65-F5344CB8AC3E}">
        <p14:creationId xmlns:p14="http://schemas.microsoft.com/office/powerpoint/2010/main" val="205067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2951601" y="258489"/>
            <a:ext cx="5840707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</a:t>
            </a:r>
            <a:r>
              <a:rPr lang="en-US" sz="1900" dirty="0"/>
              <a:t>Topics – Week 8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>
          <a:xfrm>
            <a:off x="643095" y="258489"/>
            <a:ext cx="2126651" cy="457199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rgbClr val="FFFFFF"/>
                </a:solidFill>
              </a:rPr>
              <a:t>Week 8</a:t>
            </a:r>
            <a:endParaRPr lang="en-US" sz="2400" kern="1200" dirty="0">
              <a:solidFill>
                <a:srgbClr val="FFFFFF"/>
              </a:solidFill>
            </a:endParaRPr>
          </a:p>
        </p:txBody>
      </p:sp>
      <p:sp>
        <p:nvSpPr>
          <p:cNvPr id="3" name="Striped Right Arrow 2"/>
          <p:cNvSpPr/>
          <p:nvPr/>
        </p:nvSpPr>
        <p:spPr>
          <a:xfrm>
            <a:off x="128494" y="4242462"/>
            <a:ext cx="657411" cy="300869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0FC58E-27C1-4B41-8416-5C59446B1B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142573"/>
              </p:ext>
            </p:extLst>
          </p:nvPr>
        </p:nvGraphicFramePr>
        <p:xfrm>
          <a:off x="880719" y="769183"/>
          <a:ext cx="7806081" cy="53502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29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81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2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18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WEEK</a:t>
                      </a:r>
                      <a:endParaRPr lang="en-US" sz="1400" dirty="0">
                        <a:solidFill>
                          <a:schemeClr val="accent5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1782" marR="3178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5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DATE</a:t>
                      </a:r>
                    </a:p>
                  </a:txBody>
                  <a:tcPr marL="31782" marR="31782" marT="0" marB="0" anchor="ctr"/>
                </a:tc>
                <a:tc>
                  <a:txBody>
                    <a:bodyPr/>
                    <a:lstStyle/>
                    <a:p>
                      <a:pPr marL="0" marR="0" lvl="2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7813" algn="l"/>
                        </a:tabLst>
                      </a:pPr>
                      <a:r>
                        <a:rPr lang="en-US" sz="1400" dirty="0">
                          <a:solidFill>
                            <a:schemeClr val="accent5"/>
                          </a:solidFill>
                          <a:effectLst/>
                        </a:rPr>
                        <a:t>TOPICS</a:t>
                      </a:r>
                      <a:endParaRPr lang="en-US" sz="1400" dirty="0">
                        <a:solidFill>
                          <a:schemeClr val="accent5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1782" marR="31782" marT="0" marB="0" anchor="ctr"/>
                </a:tc>
                <a:tc>
                  <a:txBody>
                    <a:bodyPr/>
                    <a:lstStyle/>
                    <a:p>
                      <a:pPr marL="457146" marR="0" lvl="1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5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ASSIGNMENT (due following week)</a:t>
                      </a:r>
                    </a:p>
                  </a:txBody>
                  <a:tcPr marL="31782" marR="31782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7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5"/>
                          </a:solidFill>
                          <a:effectLst/>
                        </a:rPr>
                        <a:t>1</a:t>
                      </a:r>
                      <a:endParaRPr lang="en-US" sz="1400" dirty="0">
                        <a:solidFill>
                          <a:schemeClr val="accent5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1782" marR="31782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May 21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Introduction to Data Mining, Python and SAS Enterprise Miner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HW1: RIE &amp; Linear Reg with Diamond Price Data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7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5"/>
                          </a:solidFill>
                          <a:effectLst/>
                        </a:rPr>
                        <a:t>2</a:t>
                      </a:r>
                      <a:endParaRPr lang="en-US" sz="1400" dirty="0">
                        <a:solidFill>
                          <a:schemeClr val="accent5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1782" marR="31782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May 28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Data Preprocessing &amp; Linear Regression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HW2: Linear Reg with Oil Production Data &amp; 70/30 Assessment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7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5"/>
                          </a:solidFill>
                          <a:effectLst/>
                        </a:rPr>
                        <a:t>3</a:t>
                      </a:r>
                      <a:endParaRPr lang="en-US" sz="1400" dirty="0">
                        <a:solidFill>
                          <a:schemeClr val="accent5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1782" marR="31782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June 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Logistic Regression, The Confusion Matrix and Model Metrics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HW3: Logistic</a:t>
                      </a:r>
                      <a:r>
                        <a:rPr lang="en-US" sz="1400" b="1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Regression with Fraud Detection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8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5"/>
                          </a:solidFill>
                          <a:effectLst/>
                        </a:rPr>
                        <a:t>4</a:t>
                      </a:r>
                      <a:endParaRPr lang="en-US" sz="1400" dirty="0">
                        <a:solidFill>
                          <a:schemeClr val="accent5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1782" marR="31782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June 11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Decision Trees &amp; Cross Validation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HW4:  Cell Phone Activity Classification </a:t>
                      </a:r>
                      <a:endParaRPr lang="en-US" sz="1400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7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5"/>
                          </a:solidFill>
                          <a:effectLst/>
                        </a:rPr>
                        <a:t>5</a:t>
                      </a:r>
                      <a:endParaRPr lang="en-US" sz="1400" dirty="0">
                        <a:solidFill>
                          <a:schemeClr val="accent5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1782" marR="31782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June 18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Random Forests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accent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Midterm Exam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– Take Home</a:t>
                      </a:r>
                      <a:endParaRPr lang="en-US" sz="1400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7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5"/>
                          </a:solidFill>
                          <a:effectLst/>
                        </a:rPr>
                        <a:t>6</a:t>
                      </a:r>
                      <a:endParaRPr lang="en-US" sz="1400" dirty="0">
                        <a:solidFill>
                          <a:schemeClr val="accent5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1782" marR="31782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June 25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Neural Networks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HW6: Optional:  Apply </a:t>
                      </a:r>
                      <a:r>
                        <a:rPr lang="en-US" sz="1400" b="1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Keras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 to building a Neural Network</a:t>
                      </a:r>
                      <a:endParaRPr lang="en-US" sz="1400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7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5"/>
                          </a:solidFill>
                          <a:effectLst/>
                        </a:rPr>
                        <a:t>7</a:t>
                      </a:r>
                      <a:endParaRPr lang="en-US" sz="1400" dirty="0">
                        <a:solidFill>
                          <a:schemeClr val="accent5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1782" marR="31782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July 2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Genetic Algorithms for Advanced Feature Selection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HW7: Optional:  Apply GA Selection to Diamond Prices</a:t>
                      </a:r>
                      <a:endParaRPr lang="en-US" sz="1400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7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5"/>
                          </a:solidFill>
                          <a:effectLst/>
                        </a:rPr>
                        <a:t>8</a:t>
                      </a:r>
                      <a:endParaRPr lang="en-US" sz="1400" dirty="0">
                        <a:solidFill>
                          <a:schemeClr val="accent5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1782" marR="31782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July 9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Speaker (6-7) &amp; Introduction to Text Analytics (7-9)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HW8: Analysis of Wine Reviews in SAS EM and Python</a:t>
                      </a:r>
                      <a:endParaRPr lang="en-US" sz="1400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7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5"/>
                          </a:solidFill>
                          <a:effectLst/>
                        </a:rPr>
                        <a:t>9</a:t>
                      </a:r>
                      <a:endParaRPr lang="en-US" sz="1400" dirty="0">
                        <a:solidFill>
                          <a:schemeClr val="accent5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1782" marR="31782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July 16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Capstone Updates (6-7) &amp; Topic Analysis (7-9)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HW9: Topic Analysis</a:t>
                      </a:r>
                      <a:endParaRPr lang="en-US" sz="1400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7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5"/>
                          </a:solidFill>
                          <a:effectLst/>
                        </a:rPr>
                        <a:t>10</a:t>
                      </a:r>
                      <a:endParaRPr lang="en-US" sz="1400" dirty="0">
                        <a:solidFill>
                          <a:schemeClr val="accent5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1782" marR="31782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July 23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Degree Plans (6-6:30) &amp; Sentiment Analysis (6:30-9)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HW10:  Sentiment Analysis</a:t>
                      </a:r>
                      <a:endParaRPr lang="en-US" sz="1400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67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5"/>
                          </a:solidFill>
                          <a:effectLst/>
                        </a:rPr>
                        <a:t>11</a:t>
                      </a:r>
                      <a:endParaRPr lang="en-US" sz="1400" dirty="0">
                        <a:solidFill>
                          <a:schemeClr val="accent5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1782" marR="31782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July 30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accent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Final Exam 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&amp; Web Scraping</a:t>
                      </a:r>
                      <a:endParaRPr lang="en-US" sz="1400" dirty="0">
                        <a:solidFill>
                          <a:srgbClr val="C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Final Exam Open – Return Thursday, Aug 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43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5"/>
                          </a:solidFill>
                          <a:effectLst/>
                        </a:rPr>
                        <a:t>12</a:t>
                      </a:r>
                      <a:endParaRPr lang="en-US" sz="1400" dirty="0">
                        <a:solidFill>
                          <a:schemeClr val="accent5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1782" marR="31782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Aug. 10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imes New Roman"/>
                        </a:rPr>
                        <a:t>Review of Final Exam &amp; Grades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2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This is an optional Q&amp;A Session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7927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30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14690"/>
            <a:ext cx="8229600" cy="1143000"/>
          </a:xfrm>
        </p:spPr>
        <p:txBody>
          <a:bodyPr/>
          <a:lstStyle/>
          <a:p>
            <a:r>
              <a:rPr lang="en-US" dirty="0"/>
              <a:t>DATA HIERARCHY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179746" y="1697053"/>
          <a:ext cx="7063815" cy="4160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rgbClr val="800000"/>
                </a:solidFill>
              </a:rPr>
              <a:pPr/>
              <a:t>20</a:t>
            </a:fld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" name="Cloud Callout 2"/>
          <p:cNvSpPr/>
          <p:nvPr/>
        </p:nvSpPr>
        <p:spPr>
          <a:xfrm>
            <a:off x="6939858" y="1009280"/>
            <a:ext cx="1655587" cy="941238"/>
          </a:xfrm>
          <a:prstGeom prst="cloudCallout">
            <a:avLst>
              <a:gd name="adj1" fmla="val -48449"/>
              <a:gd name="adj2" fmla="val 6614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4"/>
                </a:solidFill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19966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958" y="393113"/>
            <a:ext cx="7633092" cy="1543768"/>
          </a:xfrm>
        </p:spPr>
        <p:txBody>
          <a:bodyPr anchor="b">
            <a:normAutofit fontScale="90000"/>
          </a:bodyPr>
          <a:lstStyle/>
          <a:p>
            <a:pPr algn="r"/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		 </a:t>
            </a:r>
            <a:r>
              <a:rPr lang="en-US" dirty="0">
                <a:solidFill>
                  <a:srgbClr val="000000"/>
                </a:solidFill>
              </a:rPr>
              <a:t>History &amp; Evolution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1950-1985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0075" y="2146300"/>
            <a:ext cx="8229600" cy="4073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Rationalist Views</a:t>
            </a:r>
          </a:p>
          <a:p>
            <a:pPr marL="548576" lvl="1" indent="-457146">
              <a:spcBef>
                <a:spcPts val="1272"/>
              </a:spcBef>
              <a:buFont typeface="Arial"/>
              <a:buChar char="•"/>
            </a:pPr>
            <a:r>
              <a:rPr lang="en-US" sz="2400" dirty="0"/>
              <a:t>Advocated by Noam Chomsky (MIT)</a:t>
            </a:r>
          </a:p>
          <a:p>
            <a:pPr marL="548576" lvl="2" indent="0">
              <a:spcBef>
                <a:spcPts val="1272"/>
              </a:spcBef>
              <a:buNone/>
            </a:pPr>
            <a:r>
              <a:rPr lang="en-US" sz="2000" i="1" dirty="0">
                <a:solidFill>
                  <a:srgbClr val="000000"/>
                </a:solidFill>
                <a:sym typeface="Wingdings"/>
              </a:rPr>
              <a:t>“Language is an innate human faculty.  Children do not learn natural language from limited input during their early years”</a:t>
            </a:r>
            <a:endParaRPr lang="en-US" sz="2000" i="1" dirty="0"/>
          </a:p>
          <a:p>
            <a:pPr marL="548576" lvl="1" indent="-457146">
              <a:spcBef>
                <a:spcPts val="1272"/>
              </a:spcBef>
              <a:buFont typeface="Arial"/>
              <a:buChar char="•"/>
            </a:pPr>
            <a:r>
              <a:rPr lang="en-US" sz="2400" dirty="0"/>
              <a:t>Humans are born with language processing, not just pattern recognition.</a:t>
            </a:r>
          </a:p>
          <a:p>
            <a:pPr marL="548576" lvl="1" indent="-457146">
              <a:spcBef>
                <a:spcPts val="1272"/>
              </a:spcBef>
              <a:buFont typeface="Arial"/>
              <a:buChar char="•"/>
            </a:pPr>
            <a:r>
              <a:rPr lang="en-US" sz="2400" dirty="0">
                <a:sym typeface="Wingdings"/>
              </a:rPr>
              <a:t>AI researchers developed application-specific rules and algorithms for solving problems.</a:t>
            </a:r>
            <a:endParaRPr lang="en-US" sz="2400" dirty="0">
              <a:solidFill>
                <a:srgbClr val="000000"/>
              </a:solidFill>
              <a:sym typeface="Wingding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87612" y="408589"/>
            <a:ext cx="1732344" cy="1487018"/>
            <a:chOff x="1470585" y="1479735"/>
            <a:chExt cx="1732344" cy="1487018"/>
          </a:xfrm>
        </p:grpSpPr>
        <p:sp>
          <p:nvSpPr>
            <p:cNvPr id="8" name="Hexagon 7">
              <a:hlinkClick r:id="rId2" action="ppaction://hlinksldjump"/>
            </p:cNvPr>
            <p:cNvSpPr/>
            <p:nvPr/>
          </p:nvSpPr>
          <p:spPr>
            <a:xfrm>
              <a:off x="1470585" y="1479735"/>
              <a:ext cx="1732344" cy="1487018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336699"/>
            </a:solidFill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Hexagon 4"/>
            <p:cNvSpPr/>
            <p:nvPr/>
          </p:nvSpPr>
          <p:spPr>
            <a:xfrm>
              <a:off x="1738865" y="1710023"/>
              <a:ext cx="1195784" cy="10264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22860" rIns="0" bIns="22860" numCol="1" spcCol="1270" anchor="ctr" anchorCtr="0">
              <a:noAutofit/>
            </a:bodyPr>
            <a:lstStyle/>
            <a:p>
              <a:pPr algn="ctr" defTabSz="80000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>
                  <a:solidFill>
                    <a:srgbClr val="FFFFFF"/>
                  </a:solidFill>
                </a:rPr>
                <a:t>Linguistics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133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432344"/>
            <a:ext cx="7633092" cy="1543768"/>
          </a:xfrm>
        </p:spPr>
        <p:txBody>
          <a:bodyPr anchor="b">
            <a:normAutofit fontScale="90000"/>
          </a:bodyPr>
          <a:lstStyle/>
          <a:p>
            <a:pPr algn="r"/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		 </a:t>
            </a:r>
            <a:r>
              <a:rPr lang="en-US" dirty="0">
                <a:solidFill>
                  <a:srgbClr val="000000"/>
                </a:solidFill>
              </a:rPr>
              <a:t>History &amp; Evolution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Post 1985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71525" y="2159000"/>
            <a:ext cx="7699375" cy="376555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Rise of Empiricist &amp; Computational Linguistics</a:t>
            </a:r>
          </a:p>
          <a:p>
            <a:pPr marL="585148" lvl="1" indent="-457146">
              <a:spcBef>
                <a:spcPts val="2471"/>
              </a:spcBef>
              <a:buFont typeface="Arial"/>
              <a:buChar char="•"/>
            </a:pPr>
            <a:r>
              <a:rPr lang="en-US" sz="2000" dirty="0">
                <a:sym typeface="Wingdings"/>
              </a:rPr>
              <a:t>Computers and large collections of annotated text became available.</a:t>
            </a:r>
          </a:p>
          <a:p>
            <a:pPr marL="585148" lvl="1" indent="-457146">
              <a:spcBef>
                <a:spcPts val="2471"/>
              </a:spcBef>
              <a:buFont typeface="Arial"/>
              <a:buChar char="•"/>
            </a:pPr>
            <a:r>
              <a:rPr lang="en-US" sz="2000" dirty="0">
                <a:sym typeface="Wingdings"/>
              </a:rPr>
              <a:t>Humans are born with the biology for learning language, not a detailed set of language rules.</a:t>
            </a:r>
          </a:p>
          <a:p>
            <a:pPr marL="585148" lvl="1" indent="-457146">
              <a:spcBef>
                <a:spcPts val="2471"/>
              </a:spcBef>
              <a:buFont typeface="Arial"/>
              <a:buChar char="•"/>
            </a:pPr>
            <a:r>
              <a:rPr lang="en-US" sz="2000" dirty="0">
                <a:sym typeface="Wingdings"/>
              </a:rPr>
              <a:t>Language is learned using pattern recognition and statistical thinking.</a:t>
            </a:r>
          </a:p>
          <a:p>
            <a:pPr marL="585148" lvl="1" indent="-457146">
              <a:spcBef>
                <a:spcPts val="2471"/>
              </a:spcBef>
              <a:buFont typeface="Arial"/>
              <a:buChar char="•"/>
            </a:pPr>
            <a:r>
              <a:rPr lang="en-US" sz="2000" dirty="0">
                <a:sym typeface="Wingdings"/>
              </a:rPr>
              <a:t>Example:  </a:t>
            </a:r>
            <a:br>
              <a:rPr lang="en-US" sz="2000" dirty="0">
                <a:sym typeface="Wingdings"/>
              </a:rPr>
            </a:br>
            <a:r>
              <a:rPr lang="en-US" sz="2000" dirty="0">
                <a:sym typeface="Wingdings"/>
              </a:rPr>
              <a:t>		</a:t>
            </a:r>
            <a:r>
              <a:rPr lang="en-US" sz="2000" i="1" dirty="0">
                <a:solidFill>
                  <a:srgbClr val="000000"/>
                </a:solidFill>
                <a:sym typeface="Wingdings"/>
              </a:rPr>
              <a:t>“The British left waffle on the Falklands.”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57462" y="424464"/>
            <a:ext cx="1732344" cy="1487018"/>
            <a:chOff x="1470585" y="1479735"/>
            <a:chExt cx="1732344" cy="1487018"/>
          </a:xfrm>
        </p:grpSpPr>
        <p:sp>
          <p:nvSpPr>
            <p:cNvPr id="8" name="Hexagon 7">
              <a:hlinkClick r:id="rId2" action="ppaction://hlinksldjump"/>
            </p:cNvPr>
            <p:cNvSpPr/>
            <p:nvPr/>
          </p:nvSpPr>
          <p:spPr>
            <a:xfrm>
              <a:off x="1470585" y="1479735"/>
              <a:ext cx="1732344" cy="1487018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336699"/>
            </a:solidFill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Hexagon 4"/>
            <p:cNvSpPr/>
            <p:nvPr/>
          </p:nvSpPr>
          <p:spPr>
            <a:xfrm>
              <a:off x="1738865" y="1710023"/>
              <a:ext cx="1195784" cy="10264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22860" rIns="0" bIns="22860" numCol="1" spcCol="1270" anchor="ctr" anchorCtr="0">
              <a:noAutofit/>
            </a:bodyPr>
            <a:lstStyle/>
            <a:p>
              <a:pPr algn="ctr" defTabSz="80000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>
                  <a:solidFill>
                    <a:srgbClr val="FFFFFF"/>
                  </a:solidFill>
                </a:rPr>
                <a:t>Linguistics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726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8" y="236541"/>
            <a:ext cx="7159622" cy="728660"/>
          </a:xfrm>
        </p:spPr>
        <p:txBody>
          <a:bodyPr>
            <a:normAutofit/>
          </a:bodyPr>
          <a:lstStyle/>
          <a:p>
            <a:r>
              <a:rPr lang="en-US" sz="3200" dirty="0"/>
              <a:t>Corpus: Linguistic Data (60s-Present)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700" y="1069975"/>
            <a:ext cx="7715251" cy="4899025"/>
          </a:xfrm>
        </p:spPr>
        <p:txBody>
          <a:bodyPr>
            <a:normAutofit fontScale="40000" lnSpcReduction="20000"/>
          </a:bodyPr>
          <a:lstStyle/>
          <a:p>
            <a:r>
              <a:rPr lang="en-US" sz="5100" dirty="0"/>
              <a:t>Brown Corpus (1960s)</a:t>
            </a:r>
          </a:p>
          <a:p>
            <a:pPr lvl="1"/>
            <a:r>
              <a:rPr lang="en-US" sz="3800" dirty="0"/>
              <a:t>Developed at Brown University by </a:t>
            </a:r>
            <a:r>
              <a:rPr lang="en-US" sz="3800" dirty="0" err="1"/>
              <a:t>Kucera</a:t>
            </a:r>
            <a:r>
              <a:rPr lang="en-US" sz="3800" dirty="0"/>
              <a:t> and Francis</a:t>
            </a:r>
          </a:p>
          <a:p>
            <a:pPr lvl="1"/>
            <a:r>
              <a:rPr lang="en-US" sz="3800" dirty="0"/>
              <a:t>Balanced annotated corpus of 500 fiction and nonfiction documents</a:t>
            </a:r>
          </a:p>
          <a:p>
            <a:pPr lvl="1"/>
            <a:r>
              <a:rPr lang="en-US" sz="3800" dirty="0"/>
              <a:t>Used for IR Research – Statistical Similarity of Documents</a:t>
            </a:r>
          </a:p>
          <a:p>
            <a:r>
              <a:rPr lang="en-US" sz="5100" dirty="0"/>
              <a:t>London-Lund Corpus (LLC, 1970s) </a:t>
            </a:r>
          </a:p>
          <a:p>
            <a:r>
              <a:rPr lang="en-US" sz="5100" dirty="0"/>
              <a:t>Lancaster-Oslo-Bergen (LOB, 1980s) Corpus</a:t>
            </a:r>
          </a:p>
          <a:p>
            <a:pPr lvl="1"/>
            <a:r>
              <a:rPr lang="en-US" sz="3800" dirty="0"/>
              <a:t>Similar to Brown Corpus, but for British English</a:t>
            </a:r>
          </a:p>
          <a:p>
            <a:r>
              <a:rPr lang="en-US" sz="5100" dirty="0"/>
              <a:t>Penn </a:t>
            </a:r>
            <a:r>
              <a:rPr lang="en-US" sz="5100" dirty="0" err="1"/>
              <a:t>TreeBank</a:t>
            </a:r>
            <a:r>
              <a:rPr lang="en-US" sz="5100" dirty="0"/>
              <a:t> Corpus (1980s)</a:t>
            </a:r>
          </a:p>
          <a:p>
            <a:pPr lvl="1"/>
            <a:r>
              <a:rPr lang="en-US" sz="3800" dirty="0"/>
              <a:t>Developed at Penn State University</a:t>
            </a:r>
          </a:p>
          <a:p>
            <a:pPr lvl="1"/>
            <a:r>
              <a:rPr lang="en-US" sz="3800" dirty="0"/>
              <a:t>2,499 Wall Street Journal stories.</a:t>
            </a:r>
          </a:p>
          <a:p>
            <a:pPr lvl="1"/>
            <a:r>
              <a:rPr lang="en-US" sz="3800" dirty="0"/>
              <a:t>Available in different languages, and as recorded speech.</a:t>
            </a:r>
          </a:p>
          <a:p>
            <a:r>
              <a:rPr lang="en-US" sz="5100" dirty="0"/>
              <a:t>American National Corpus (ANC, 2000s)</a:t>
            </a:r>
          </a:p>
          <a:p>
            <a:pPr lvl="1"/>
            <a:r>
              <a:rPr lang="en-US" sz="3800" dirty="0"/>
              <a:t>22 million word </a:t>
            </a:r>
            <a:r>
              <a:rPr lang="en-US" sz="3800" dirty="0" err="1"/>
              <a:t>subcorpus</a:t>
            </a:r>
            <a:endParaRPr lang="en-US" sz="3800" dirty="0"/>
          </a:p>
          <a:p>
            <a:r>
              <a:rPr lang="en-US" sz="5100" dirty="0"/>
              <a:t>Google N-Gram Corpus (2000s) (up to 5-gram)</a:t>
            </a:r>
          </a:p>
          <a:p>
            <a:pPr lvl="1"/>
            <a:r>
              <a:rPr lang="en-US" sz="3800" dirty="0"/>
              <a:t>1 trillion words from web pages</a:t>
            </a:r>
          </a:p>
          <a:p>
            <a:r>
              <a:rPr lang="en-US" sz="5100" dirty="0"/>
              <a:t>New ISO and Specialized Corpus Developed (2010s)</a:t>
            </a:r>
          </a:p>
          <a:p>
            <a:pPr lvl="1"/>
            <a:r>
              <a:rPr lang="en-US" sz="3800" dirty="0"/>
              <a:t>Twitter, Facebook and Blogs</a:t>
            </a:r>
          </a:p>
          <a:p>
            <a:pPr lvl="1"/>
            <a:r>
              <a:rPr lang="en-US" sz="3800" dirty="0"/>
              <a:t>Specialized Domains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2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312741"/>
            <a:ext cx="6016622" cy="728660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Computational Linguistics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400" y="1069975"/>
            <a:ext cx="7715251" cy="489902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/>
              <a:buChar char="•"/>
            </a:pPr>
            <a:r>
              <a:rPr lang="en-US" dirty="0"/>
              <a:t>The use of rule-based and/or statistical modeling of natural language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Arial"/>
              <a:buChar char="•"/>
            </a:pPr>
            <a:r>
              <a:rPr lang="en-US" dirty="0"/>
              <a:t>Rule-based approaches are rules for extract parts-of-speech and convert raw text into meaningful data structures.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  <a:buFont typeface="Lucida Grande"/>
              <a:buChar char="-"/>
            </a:pPr>
            <a:r>
              <a:rPr lang="en-US" dirty="0"/>
              <a:t>Used for speech recognition and synthesis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Statistical approaches use annotated text, dictionaries and rules to model the relationships between text and meaning.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Used for POS tagging, colocation, entity Extraction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Reduce language ambiguity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Used for extracting domain specific knowledge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2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617541"/>
            <a:ext cx="6692900" cy="728660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Statistical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700" y="1333500"/>
            <a:ext cx="7715251" cy="4533900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600"/>
              </a:spcBef>
              <a:spcAft>
                <a:spcPts val="1200"/>
              </a:spcAft>
              <a:buFont typeface="Arial"/>
              <a:buChar char="•"/>
            </a:pPr>
            <a:r>
              <a:rPr lang="en-US" dirty="0"/>
              <a:t>Statistical approaches for NLP that develop models from corpus designed to discover topics.</a:t>
            </a:r>
          </a:p>
          <a:p>
            <a:pPr>
              <a:spcBef>
                <a:spcPts val="600"/>
              </a:spcBef>
              <a:spcAft>
                <a:spcPts val="1200"/>
              </a:spcAft>
              <a:buFont typeface="Arial"/>
              <a:buChar char="•"/>
            </a:pPr>
            <a:r>
              <a:rPr lang="en-US" dirty="0"/>
              <a:t>The annotated corpus is data where each word is tagged with a POS.</a:t>
            </a:r>
          </a:p>
          <a:p>
            <a:pPr>
              <a:spcBef>
                <a:spcPts val="600"/>
              </a:spcBef>
              <a:spcAft>
                <a:spcPts val="1200"/>
              </a:spcAft>
              <a:buFont typeface="Arial"/>
              <a:buChar char="•"/>
            </a:pPr>
            <a:r>
              <a:rPr lang="en-US" dirty="0"/>
              <a:t>Statistical Machine Learning develops a model for predicting word POS, identifying noun groups, entities and topics.</a:t>
            </a:r>
          </a:p>
          <a:p>
            <a:pPr>
              <a:spcBef>
                <a:spcPts val="600"/>
              </a:spcBef>
              <a:spcAft>
                <a:spcPts val="1200"/>
              </a:spcAft>
              <a:buFont typeface="Arial"/>
              <a:buChar char="•"/>
            </a:pPr>
            <a:r>
              <a:rPr lang="en-US" dirty="0"/>
              <a:t>A corpus is valuable for customizing the model.  A corpus is language specific and often topic specific.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2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401" y="533400"/>
            <a:ext cx="6181725" cy="1651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Linguistics – </a:t>
            </a:r>
            <a:br>
              <a:rPr lang="en-US" dirty="0"/>
            </a:br>
            <a:r>
              <a:rPr lang="en-US" dirty="0"/>
              <a:t>Statistical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4" y="2413001"/>
            <a:ext cx="8397875" cy="3263900"/>
          </a:xfrm>
        </p:spPr>
        <p:txBody>
          <a:bodyPr>
            <a:normAutofit/>
          </a:bodyPr>
          <a:lstStyle/>
          <a:p>
            <a:r>
              <a:rPr lang="en-US" sz="2600" dirty="0"/>
              <a:t>Manning C.D. and </a:t>
            </a:r>
            <a:r>
              <a:rPr lang="en-US" sz="2600" dirty="0" err="1"/>
              <a:t>Schutze</a:t>
            </a:r>
            <a:r>
              <a:rPr lang="en-US" sz="2600" dirty="0"/>
              <a:t>, H. (1999) Foundations of Statistical Natural Language Processing, MIT Press.</a:t>
            </a:r>
          </a:p>
          <a:p>
            <a:r>
              <a:rPr lang="en-US" sz="2600" dirty="0" err="1"/>
              <a:t>Indurkhya</a:t>
            </a:r>
            <a:r>
              <a:rPr lang="en-US" sz="2600" dirty="0"/>
              <a:t>, N. and </a:t>
            </a:r>
            <a:r>
              <a:rPr lang="en-US" sz="2600" dirty="0" err="1"/>
              <a:t>Damerau</a:t>
            </a:r>
            <a:r>
              <a:rPr lang="en-US" sz="2600" dirty="0"/>
              <a:t>, R. J. (2010) Handbook of Natural Language Processing; CRC Press.</a:t>
            </a:r>
          </a:p>
          <a:p>
            <a:r>
              <a:rPr lang="en-US" sz="2600" dirty="0"/>
              <a:t> </a:t>
            </a:r>
            <a:r>
              <a:rPr lang="en-US" sz="2600" dirty="0" err="1"/>
              <a:t>Pustejovsky</a:t>
            </a:r>
            <a:r>
              <a:rPr lang="en-US" sz="2600" dirty="0"/>
              <a:t>, J. and Stubbs, A. (2012)  Natural Language Annotation for Machine Learning; O’Reilly.</a:t>
            </a:r>
          </a:p>
          <a:p>
            <a:r>
              <a:rPr lang="en-US" sz="2600" dirty="0"/>
              <a:t>Others – Google Stanford Natural Language Laboratory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026" name="Picture 2" descr="http://ecx.images-amazon.com/images/I/41ymCrOVqE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00" y="504827"/>
            <a:ext cx="1524000" cy="18142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72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80963"/>
            <a:ext cx="8229600" cy="1143000"/>
          </a:xfrm>
        </p:spPr>
        <p:txBody>
          <a:bodyPr/>
          <a:lstStyle/>
          <a:p>
            <a:r>
              <a:rPr lang="en-US" dirty="0"/>
              <a:t>Text Analysis using Word Counts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/>
          </p:nvPr>
        </p:nvGraphicFramePr>
        <p:xfrm>
          <a:off x="567147" y="113906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18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732603-E55B-DD42-A3EA-3F574A844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847" y="1530486"/>
            <a:ext cx="4917831" cy="1391839"/>
          </a:xfrm>
          <a:prstGeom prst="rect">
            <a:avLst/>
          </a:prstGeom>
        </p:spPr>
      </p:pic>
      <p:sp>
        <p:nvSpPr>
          <p:cNvPr id="15" name="Freeform 14"/>
          <p:cNvSpPr/>
          <p:nvPr/>
        </p:nvSpPr>
        <p:spPr>
          <a:xfrm>
            <a:off x="1075325" y="150082"/>
            <a:ext cx="7864693" cy="743615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solidFill>
                  <a:srgbClr val="660000">
                    <a:hueOff val="0"/>
                    <a:satOff val="0"/>
                    <a:lumOff val="0"/>
                    <a:alphaOff val="0"/>
                  </a:srgbClr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olidFill>
                  <a:srgbClr val="660000">
                    <a:hueOff val="0"/>
                    <a:satOff val="0"/>
                    <a:lumOff val="0"/>
                    <a:alphaOff val="0"/>
                  </a:srgbClr>
                </a:solidFill>
                <a:sym typeface="Zapf Dingbats"/>
              </a:rPr>
              <a:t> Approaches to Text Analysis in Non-HP SAS Enterprise Miner:  </a:t>
            </a:r>
            <a:br>
              <a:rPr lang="en-US" sz="1900" dirty="0">
                <a:solidFill>
                  <a:srgbClr val="660000">
                    <a:hueOff val="0"/>
                    <a:satOff val="0"/>
                    <a:lumOff val="0"/>
                    <a:alphaOff val="0"/>
                  </a:srgbClr>
                </a:solidFill>
                <a:sym typeface="Zapf Dingbats"/>
              </a:rPr>
            </a:br>
            <a:r>
              <a:rPr lang="en-US" sz="1900" dirty="0">
                <a:solidFill>
                  <a:srgbClr val="660000">
                    <a:hueOff val="0"/>
                    <a:satOff val="0"/>
                    <a:lumOff val="0"/>
                    <a:alphaOff val="0"/>
                  </a:srgbClr>
                </a:solidFill>
                <a:sym typeface="Zapf Dingbats"/>
              </a:rPr>
              <a:t>					Sample-Parse-Filter-Cluster</a:t>
            </a:r>
            <a:endParaRPr lang="en-US" sz="1900" dirty="0">
              <a:solidFill>
                <a:srgbClr val="660000">
                  <a:hueOff val="0"/>
                  <a:satOff val="0"/>
                  <a:lumOff val="0"/>
                  <a:alphaOff val="0"/>
                </a:srgbClr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4592875C-B9D4-214F-8B4A-201EB4CAE9C9}"/>
              </a:ext>
            </a:extLst>
          </p:cNvPr>
          <p:cNvSpPr/>
          <p:nvPr/>
        </p:nvSpPr>
        <p:spPr>
          <a:xfrm>
            <a:off x="852150" y="1880375"/>
            <a:ext cx="2432655" cy="820622"/>
          </a:xfrm>
          <a:prstGeom prst="wedgeRoundRectCallout">
            <a:avLst>
              <a:gd name="adj1" fmla="val 68772"/>
              <a:gd name="adj2" fmla="val -113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4"/>
                </a:solidFill>
              </a:rPr>
              <a:t>Import Single File (Excel) with Column of Text Entries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483EBC-1B9C-F144-8ACE-672F53696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591" y="4507767"/>
            <a:ext cx="5022342" cy="1639494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3AA09BB-5774-3C44-A203-6277F7932FE8}"/>
              </a:ext>
            </a:extLst>
          </p:cNvPr>
          <p:cNvSpPr/>
          <p:nvPr/>
        </p:nvSpPr>
        <p:spPr>
          <a:xfrm>
            <a:off x="852149" y="5008965"/>
            <a:ext cx="2432655" cy="820622"/>
          </a:xfrm>
          <a:prstGeom prst="wedgeRoundRectCallout">
            <a:avLst>
              <a:gd name="adj1" fmla="val 68772"/>
              <a:gd name="adj2" fmla="val -113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4"/>
                </a:solidFill>
              </a:rPr>
              <a:t>Import Multiple Files from a Single Directory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EE2917-80EB-404E-A714-F6DDA761E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591" y="3142475"/>
            <a:ext cx="4985209" cy="1242320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A7A5705C-565E-F24E-87EA-7415073D9833}"/>
              </a:ext>
            </a:extLst>
          </p:cNvPr>
          <p:cNvSpPr/>
          <p:nvPr/>
        </p:nvSpPr>
        <p:spPr>
          <a:xfrm>
            <a:off x="786501" y="3429000"/>
            <a:ext cx="2432655" cy="820622"/>
          </a:xfrm>
          <a:prstGeom prst="wedgeRoundRectCallout">
            <a:avLst>
              <a:gd name="adj1" fmla="val 68772"/>
              <a:gd name="adj2" fmla="val -113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4"/>
                </a:solidFill>
              </a:rPr>
              <a:t>Read Single File (SAS) with a Column of Text Entries</a:t>
            </a:r>
          </a:p>
        </p:txBody>
      </p:sp>
    </p:spTree>
    <p:extLst>
      <p:ext uri="{BB962C8B-B14F-4D97-AF65-F5344CB8AC3E}">
        <p14:creationId xmlns:p14="http://schemas.microsoft.com/office/powerpoint/2010/main" val="220573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732603-E55B-DD42-A3EA-3F574A844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847" y="1530486"/>
            <a:ext cx="4917831" cy="1391839"/>
          </a:xfrm>
          <a:prstGeom prst="rect">
            <a:avLst/>
          </a:prstGeom>
        </p:spPr>
      </p:pic>
      <p:sp>
        <p:nvSpPr>
          <p:cNvPr id="15" name="Freeform 14"/>
          <p:cNvSpPr/>
          <p:nvPr/>
        </p:nvSpPr>
        <p:spPr>
          <a:xfrm>
            <a:off x="1075325" y="150082"/>
            <a:ext cx="7864693" cy="743615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solidFill>
                  <a:srgbClr val="660000">
                    <a:hueOff val="0"/>
                    <a:satOff val="0"/>
                    <a:lumOff val="0"/>
                    <a:alphaOff val="0"/>
                  </a:srgbClr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olidFill>
                  <a:srgbClr val="660000">
                    <a:hueOff val="0"/>
                    <a:satOff val="0"/>
                    <a:lumOff val="0"/>
                    <a:alphaOff val="0"/>
                  </a:srgbClr>
                </a:solidFill>
                <a:sym typeface="Zapf Dingbats"/>
              </a:rPr>
              <a:t> Approaches to Text Analysis in Non-HP SAS Enterprise Miner:  </a:t>
            </a:r>
            <a:br>
              <a:rPr lang="en-US" sz="1900" dirty="0">
                <a:solidFill>
                  <a:srgbClr val="660000">
                    <a:hueOff val="0"/>
                    <a:satOff val="0"/>
                    <a:lumOff val="0"/>
                    <a:alphaOff val="0"/>
                  </a:srgbClr>
                </a:solidFill>
                <a:sym typeface="Zapf Dingbats"/>
              </a:rPr>
            </a:br>
            <a:r>
              <a:rPr lang="en-US" sz="1900" dirty="0">
                <a:solidFill>
                  <a:srgbClr val="660000">
                    <a:hueOff val="0"/>
                    <a:satOff val="0"/>
                    <a:lumOff val="0"/>
                    <a:alphaOff val="0"/>
                  </a:srgbClr>
                </a:solidFill>
                <a:sym typeface="Zapf Dingbats"/>
              </a:rPr>
              <a:t>					Sample-Parse-Filter-Cluster</a:t>
            </a:r>
            <a:endParaRPr lang="en-US" sz="1900" dirty="0">
              <a:solidFill>
                <a:srgbClr val="660000">
                  <a:hueOff val="0"/>
                  <a:satOff val="0"/>
                  <a:lumOff val="0"/>
                  <a:alphaOff val="0"/>
                </a:srgbClr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4592875C-B9D4-214F-8B4A-201EB4CAE9C9}"/>
              </a:ext>
            </a:extLst>
          </p:cNvPr>
          <p:cNvSpPr/>
          <p:nvPr/>
        </p:nvSpPr>
        <p:spPr>
          <a:xfrm>
            <a:off x="852150" y="1880375"/>
            <a:ext cx="2432655" cy="820622"/>
          </a:xfrm>
          <a:prstGeom prst="wedgeRoundRectCallout">
            <a:avLst>
              <a:gd name="adj1" fmla="val 68772"/>
              <a:gd name="adj2" fmla="val -113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4"/>
                </a:solidFill>
              </a:rPr>
              <a:t>Import Single File (Excel) with Column of Text Entries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8F7B1F-0E90-5848-856F-76AE6E84F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343" y="2798982"/>
            <a:ext cx="2161247" cy="189403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678010-B8F0-254C-98FC-E95C3B70706F}"/>
              </a:ext>
            </a:extLst>
          </p:cNvPr>
          <p:cNvCxnSpPr>
            <a:cxnSpLocks/>
          </p:cNvCxnSpPr>
          <p:nvPr/>
        </p:nvCxnSpPr>
        <p:spPr>
          <a:xfrm flipH="1">
            <a:off x="4705643" y="2089052"/>
            <a:ext cx="3137095" cy="10761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F631311-797C-3542-9C3E-6078E4D8F155}"/>
              </a:ext>
            </a:extLst>
          </p:cNvPr>
          <p:cNvSpPr txBox="1"/>
          <p:nvPr/>
        </p:nvSpPr>
        <p:spPr>
          <a:xfrm>
            <a:off x="5647750" y="2518900"/>
            <a:ext cx="2054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dirty="0"/>
              <a:t>Topic Clusters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EDF9E-AAA2-0C4C-A5FD-99B58430F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559" y="5307857"/>
            <a:ext cx="4656405" cy="49045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73F155A-747D-DA4C-BC99-BF270B6C723F}"/>
              </a:ext>
            </a:extLst>
          </p:cNvPr>
          <p:cNvCxnSpPr>
            <a:cxnSpLocks/>
          </p:cNvCxnSpPr>
          <p:nvPr/>
        </p:nvCxnSpPr>
        <p:spPr>
          <a:xfrm>
            <a:off x="4297309" y="4206240"/>
            <a:ext cx="1557078" cy="1031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30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2132211" y="2026677"/>
            <a:ext cx="6581639" cy="914400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90000"/>
            </a:schemeClr>
          </a:solidFill>
        </p:spPr>
        <p:style>
          <a:ln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82" tIns="89911" rIns="126101" bIns="89911" numCol="1" spcCol="1270" anchor="ctr" anchorCtr="0">
            <a:noAutofit/>
          </a:bodyPr>
          <a:lstStyle/>
          <a:p>
            <a:pPr marL="0" lvl="1" defTabSz="844452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/>
              <a:t>Understand unsupervised topic analysis in EM &amp; Python</a:t>
            </a:r>
          </a:p>
        </p:txBody>
      </p:sp>
      <p:sp>
        <p:nvSpPr>
          <p:cNvPr id="4" name="Freeform 3"/>
          <p:cNvSpPr>
            <a:spLocks noChangeAspect="1"/>
          </p:cNvSpPr>
          <p:nvPr/>
        </p:nvSpPr>
        <p:spPr>
          <a:xfrm>
            <a:off x="510398" y="1979404"/>
            <a:ext cx="1343282" cy="907374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56" tIns="128103" rIns="189056" bIns="128103" numCol="1" spcCol="1270" anchor="ctr" anchorCtr="0">
            <a:noAutofit/>
          </a:bodyPr>
          <a:lstStyle/>
          <a:p>
            <a:pPr algn="ctr" defTabSz="14222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6" name="Freeform 5"/>
          <p:cNvSpPr/>
          <p:nvPr/>
        </p:nvSpPr>
        <p:spPr>
          <a:xfrm>
            <a:off x="2097799" y="3083383"/>
            <a:ext cx="6570694" cy="914400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90000"/>
            </a:schemeClr>
          </a:solidFill>
        </p:spPr>
        <p:style>
          <a:lnRef idx="1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82" tIns="89911" rIns="126101" bIns="89911" numCol="1" spcCol="1270" anchor="ctr" anchorCtr="0">
            <a:noAutofit/>
          </a:bodyPr>
          <a:lstStyle/>
          <a:p>
            <a:pPr marL="0" lvl="1" defTabSz="844452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/>
              <a:t>Practice Topic Analysis using NTHSA DATA</a:t>
            </a:r>
          </a:p>
        </p:txBody>
      </p:sp>
      <p:sp>
        <p:nvSpPr>
          <p:cNvPr id="7" name="Freeform 6"/>
          <p:cNvSpPr>
            <a:spLocks noChangeAspect="1"/>
          </p:cNvSpPr>
          <p:nvPr/>
        </p:nvSpPr>
        <p:spPr>
          <a:xfrm>
            <a:off x="521345" y="3079204"/>
            <a:ext cx="1343282" cy="907374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56" tIns="128103" rIns="189056" bIns="128103" numCol="1" spcCol="1270" anchor="ctr" anchorCtr="0">
            <a:noAutofit/>
          </a:bodyPr>
          <a:lstStyle/>
          <a:p>
            <a:pPr algn="ctr" defTabSz="142223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5" name="Freeform 14"/>
          <p:cNvSpPr/>
          <p:nvPr/>
        </p:nvSpPr>
        <p:spPr>
          <a:xfrm>
            <a:off x="2991393" y="1094170"/>
            <a:ext cx="5677099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82" tIns="89911" rIns="126101" bIns="89911" numCol="1" spcCol="1270" anchor="ctr" anchorCtr="0">
            <a:noAutofit/>
          </a:bodyPr>
          <a:lstStyle/>
          <a:p>
            <a:pPr marL="0" lvl="1" defTabSz="844452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WEEK 8 </a:t>
            </a:r>
            <a:r>
              <a:rPr lang="en-US" sz="1900" dirty="0"/>
              <a:t>LEARNING OBJECTIVES – Able to…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91993"/>
            <a:ext cx="2133600" cy="365125"/>
          </a:xfrm>
        </p:spPr>
        <p:txBody>
          <a:bodyPr/>
          <a:lstStyle/>
          <a:p>
            <a:fld id="{EFED3CB9-049B-4F4F-82D1-8A95299C975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6" name="Freeform 15"/>
          <p:cNvSpPr>
            <a:spLocks/>
          </p:cNvSpPr>
          <p:nvPr/>
        </p:nvSpPr>
        <p:spPr>
          <a:xfrm>
            <a:off x="345688" y="826425"/>
            <a:ext cx="2541203" cy="1067387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56" tIns="128103" rIns="189056" bIns="128103" numCol="1" spcCol="1270" anchor="ctr" anchorCtr="0">
            <a:noAutofit/>
          </a:bodyPr>
          <a:lstStyle/>
          <a:p>
            <a:pPr algn="ctr" defTabSz="1422234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Text Analytics</a:t>
            </a:r>
          </a:p>
          <a:p>
            <a:pPr algn="ctr" defTabSz="1422234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Topic Analysis</a:t>
            </a:r>
          </a:p>
        </p:txBody>
      </p:sp>
    </p:spTree>
    <p:extLst>
      <p:ext uri="{BB962C8B-B14F-4D97-AF65-F5344CB8AC3E}">
        <p14:creationId xmlns:p14="http://schemas.microsoft.com/office/powerpoint/2010/main" val="2418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15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1075325" y="150082"/>
            <a:ext cx="7864693" cy="743615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solidFill>
                  <a:srgbClr val="660000">
                    <a:hueOff val="0"/>
                    <a:satOff val="0"/>
                    <a:lumOff val="0"/>
                    <a:alphaOff val="0"/>
                  </a:srgbClr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olidFill>
                  <a:srgbClr val="660000">
                    <a:hueOff val="0"/>
                    <a:satOff val="0"/>
                    <a:lumOff val="0"/>
                    <a:alphaOff val="0"/>
                  </a:srgbClr>
                </a:solidFill>
                <a:sym typeface="Zapf Dingbats"/>
              </a:rPr>
              <a:t> Approaches to Text Analysis in HP SAS Enterprise Miner:  </a:t>
            </a:r>
            <a:br>
              <a:rPr lang="en-US" sz="1900" dirty="0">
                <a:solidFill>
                  <a:srgbClr val="660000">
                    <a:hueOff val="0"/>
                    <a:satOff val="0"/>
                    <a:lumOff val="0"/>
                    <a:alphaOff val="0"/>
                  </a:srgbClr>
                </a:solidFill>
                <a:sym typeface="Zapf Dingbats"/>
              </a:rPr>
            </a:br>
            <a:r>
              <a:rPr lang="en-US" sz="1900" dirty="0">
                <a:solidFill>
                  <a:srgbClr val="660000">
                    <a:hueOff val="0"/>
                    <a:satOff val="0"/>
                    <a:lumOff val="0"/>
                    <a:alphaOff val="0"/>
                  </a:srgbClr>
                </a:solidFill>
                <a:sym typeface="Zapf Dingbats"/>
              </a:rPr>
              <a:t>					Sample-Parse-Filter-Cluster</a:t>
            </a:r>
            <a:endParaRPr lang="en-US" sz="1900" dirty="0">
              <a:solidFill>
                <a:srgbClr val="660000">
                  <a:hueOff val="0"/>
                  <a:satOff val="0"/>
                  <a:lumOff val="0"/>
                  <a:alphaOff val="0"/>
                </a:srgbClr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A7A5705C-565E-F24E-87EA-7415073D9833}"/>
              </a:ext>
            </a:extLst>
          </p:cNvPr>
          <p:cNvSpPr/>
          <p:nvPr/>
        </p:nvSpPr>
        <p:spPr>
          <a:xfrm>
            <a:off x="464235" y="2138793"/>
            <a:ext cx="3493476" cy="820622"/>
          </a:xfrm>
          <a:prstGeom prst="wedgeRoundRectCallout">
            <a:avLst>
              <a:gd name="adj1" fmla="val 68772"/>
              <a:gd name="adj2" fmla="val -113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4"/>
                </a:solidFill>
              </a:rPr>
              <a:t>Read Single File (SAS) or Import a File (Excel) with a Column of Text Entries and a Key Column.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004FB5-6D76-4943-99C4-B2A4CBA8F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733" y="2138793"/>
            <a:ext cx="3810000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14BF9D-FE30-224C-AE5D-2939800ED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614" y="3429000"/>
            <a:ext cx="5816600" cy="19558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274841-2E6B-224F-84E3-A374AC37A4A2}"/>
              </a:ext>
            </a:extLst>
          </p:cNvPr>
          <p:cNvCxnSpPr/>
          <p:nvPr/>
        </p:nvCxnSpPr>
        <p:spPr>
          <a:xfrm>
            <a:off x="4839286" y="2806505"/>
            <a:ext cx="302456" cy="18358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91916CA-0652-7841-AD6A-0D961636CDD4}"/>
              </a:ext>
            </a:extLst>
          </p:cNvPr>
          <p:cNvSpPr txBox="1"/>
          <p:nvPr/>
        </p:nvSpPr>
        <p:spPr>
          <a:xfrm>
            <a:off x="5007670" y="2959415"/>
            <a:ext cx="205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Variable Roles</a:t>
            </a:r>
          </a:p>
        </p:txBody>
      </p:sp>
    </p:spTree>
    <p:extLst>
      <p:ext uri="{BB962C8B-B14F-4D97-AF65-F5344CB8AC3E}">
        <p14:creationId xmlns:p14="http://schemas.microsoft.com/office/powerpoint/2010/main" val="283590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F56CA-0795-BE4C-9F8C-C2E802515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163" y="3529254"/>
            <a:ext cx="4904855" cy="2539393"/>
          </a:xfrm>
          <a:prstGeom prst="rect">
            <a:avLst/>
          </a:prstGeom>
        </p:spPr>
      </p:pic>
      <p:sp>
        <p:nvSpPr>
          <p:cNvPr id="15" name="Freeform 14"/>
          <p:cNvSpPr/>
          <p:nvPr/>
        </p:nvSpPr>
        <p:spPr>
          <a:xfrm>
            <a:off x="1075325" y="150082"/>
            <a:ext cx="7864693" cy="743615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solidFill>
                  <a:srgbClr val="660000">
                    <a:hueOff val="0"/>
                    <a:satOff val="0"/>
                    <a:lumOff val="0"/>
                    <a:alphaOff val="0"/>
                  </a:srgbClr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olidFill>
                  <a:srgbClr val="660000">
                    <a:hueOff val="0"/>
                    <a:satOff val="0"/>
                    <a:lumOff val="0"/>
                    <a:alphaOff val="0"/>
                  </a:srgbClr>
                </a:solidFill>
                <a:sym typeface="Zapf Dingbats"/>
              </a:rPr>
              <a:t> Approaches to Text Analysis in HP SAS Enterprise Miner:  </a:t>
            </a:r>
            <a:br>
              <a:rPr lang="en-US" sz="1900" dirty="0">
                <a:solidFill>
                  <a:srgbClr val="660000">
                    <a:hueOff val="0"/>
                    <a:satOff val="0"/>
                    <a:lumOff val="0"/>
                    <a:alphaOff val="0"/>
                  </a:srgbClr>
                </a:solidFill>
                <a:sym typeface="Zapf Dingbats"/>
              </a:rPr>
            </a:br>
            <a:r>
              <a:rPr lang="en-US" sz="1900" dirty="0">
                <a:solidFill>
                  <a:srgbClr val="660000">
                    <a:hueOff val="0"/>
                    <a:satOff val="0"/>
                    <a:lumOff val="0"/>
                    <a:alphaOff val="0"/>
                  </a:srgbClr>
                </a:solidFill>
                <a:sym typeface="Zapf Dingbats"/>
              </a:rPr>
              <a:t>					Sample-Parse-Filter-Cluster</a:t>
            </a:r>
            <a:endParaRPr lang="en-US" sz="1900" dirty="0">
              <a:solidFill>
                <a:srgbClr val="660000">
                  <a:hueOff val="0"/>
                  <a:satOff val="0"/>
                  <a:lumOff val="0"/>
                  <a:alphaOff val="0"/>
                </a:srgbClr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A7A5705C-565E-F24E-87EA-7415073D9833}"/>
              </a:ext>
            </a:extLst>
          </p:cNvPr>
          <p:cNvSpPr/>
          <p:nvPr/>
        </p:nvSpPr>
        <p:spPr>
          <a:xfrm>
            <a:off x="464235" y="2138793"/>
            <a:ext cx="3493476" cy="820622"/>
          </a:xfrm>
          <a:prstGeom prst="wedgeRoundRectCallout">
            <a:avLst>
              <a:gd name="adj1" fmla="val 68772"/>
              <a:gd name="adj2" fmla="val -113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4"/>
                </a:solidFill>
              </a:rPr>
              <a:t>Read Single File (SAS) or Import a File (Excel) with a Column of Text Entries and a Key Column.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004FB5-6D76-4943-99C4-B2A4CBA8F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733" y="2138793"/>
            <a:ext cx="3810000" cy="7620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274841-2E6B-224F-84E3-A374AC37A4A2}"/>
              </a:ext>
            </a:extLst>
          </p:cNvPr>
          <p:cNvCxnSpPr>
            <a:cxnSpLocks/>
          </p:cNvCxnSpPr>
          <p:nvPr/>
        </p:nvCxnSpPr>
        <p:spPr>
          <a:xfrm flipH="1">
            <a:off x="3805526" y="2785959"/>
            <a:ext cx="3435818" cy="21095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91916CA-0652-7841-AD6A-0D961636CDD4}"/>
              </a:ext>
            </a:extLst>
          </p:cNvPr>
          <p:cNvSpPr txBox="1"/>
          <p:nvPr/>
        </p:nvSpPr>
        <p:spPr>
          <a:xfrm>
            <a:off x="6956045" y="2990273"/>
            <a:ext cx="205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Clusters</a:t>
            </a:r>
          </a:p>
        </p:txBody>
      </p:sp>
    </p:spTree>
    <p:extLst>
      <p:ext uri="{BB962C8B-B14F-4D97-AF65-F5344CB8AC3E}">
        <p14:creationId xmlns:p14="http://schemas.microsoft.com/office/powerpoint/2010/main" val="330958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824" y="261939"/>
            <a:ext cx="4117975" cy="1143000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Term Frequency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475" y="1577975"/>
            <a:ext cx="7696200" cy="3914775"/>
          </a:xfrm>
        </p:spPr>
        <p:txBody>
          <a:bodyPr>
            <a:normAutofit lnSpcReduction="10000"/>
          </a:bodyPr>
          <a:lstStyle/>
          <a:p>
            <a:pPr marL="274320" indent="-274320">
              <a:spcBef>
                <a:spcPts val="600"/>
              </a:spcBef>
              <a:spcAft>
                <a:spcPts val="1200"/>
              </a:spcAft>
            </a:pPr>
            <a:r>
              <a:rPr lang="en-US" sz="2800" dirty="0"/>
              <a:t>The Term Matrix is a t by d matrix where t is the number of terms (words) in the collection and d is the number of documents.</a:t>
            </a:r>
          </a:p>
          <a:p>
            <a:pPr marL="274320" indent="-274320">
              <a:spcBef>
                <a:spcPts val="600"/>
              </a:spcBef>
              <a:spcAft>
                <a:spcPts val="1200"/>
              </a:spcAft>
            </a:pPr>
            <a:r>
              <a:rPr lang="en-US" sz="2800" dirty="0"/>
              <a:t>Element </a:t>
            </a:r>
            <a:r>
              <a:rPr lang="en-US" sz="2800" i="1" dirty="0" err="1">
                <a:latin typeface="Cambria Math"/>
                <a:ea typeface="Calibri"/>
                <a:cs typeface="Times New Roman"/>
              </a:rPr>
              <a:t>f</a:t>
            </a:r>
            <a:r>
              <a:rPr lang="en-US" sz="2800" i="1" baseline="-25000" dirty="0" err="1">
                <a:latin typeface="Cambria Math"/>
                <a:ea typeface="Calibri"/>
                <a:cs typeface="Times New Roman"/>
              </a:rPr>
              <a:t>ij</a:t>
            </a:r>
            <a:r>
              <a:rPr lang="en-US" sz="2800" i="1" baseline="-25000" dirty="0">
                <a:latin typeface="Cambria Math"/>
              </a:rPr>
              <a:t> </a:t>
            </a:r>
            <a:r>
              <a:rPr lang="en-US" sz="2800" dirty="0">
                <a:latin typeface="Cambria Math"/>
              </a:rPr>
              <a:t>is the number of times the </a:t>
            </a:r>
            <a:r>
              <a:rPr lang="en-US" sz="2800" dirty="0" err="1">
                <a:latin typeface="Cambria Math"/>
              </a:rPr>
              <a:t>ith</a:t>
            </a:r>
            <a:r>
              <a:rPr lang="en-US" sz="2800" dirty="0">
                <a:latin typeface="Cambria Math"/>
              </a:rPr>
              <a:t> term occurs in the </a:t>
            </a:r>
            <a:r>
              <a:rPr lang="en-US" sz="2800" dirty="0" err="1">
                <a:latin typeface="Cambria Math"/>
              </a:rPr>
              <a:t>jth</a:t>
            </a:r>
            <a:r>
              <a:rPr lang="en-US" sz="2800" dirty="0">
                <a:latin typeface="Cambria Math"/>
              </a:rPr>
              <a:t> document.</a:t>
            </a:r>
          </a:p>
          <a:p>
            <a:pPr marL="274320" indent="-274320">
              <a:spcBef>
                <a:spcPts val="600"/>
              </a:spcBef>
              <a:spcAft>
                <a:spcPts val="1200"/>
              </a:spcAft>
            </a:pPr>
            <a:r>
              <a:rPr lang="en-US" sz="2800" dirty="0">
                <a:latin typeface="Cambria Math"/>
              </a:rPr>
              <a:t>Many of the term frequencies are zero. </a:t>
            </a:r>
          </a:p>
          <a:p>
            <a:pPr marL="274320" indent="-274320">
              <a:spcBef>
                <a:spcPts val="600"/>
              </a:spcBef>
              <a:spcAft>
                <a:spcPts val="1200"/>
              </a:spcAft>
            </a:pPr>
            <a:r>
              <a:rPr lang="en-US" sz="2800" dirty="0">
                <a:latin typeface="Cambria Math"/>
              </a:rPr>
              <a:t>Raw term frequencies are larger for larger documents.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32</a:t>
            </a:fld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2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9934" y="2109722"/>
            <a:ext cx="3485906" cy="3282462"/>
          </a:xfrm>
        </p:spPr>
        <p:txBody>
          <a:bodyPr>
            <a:normAutofit/>
          </a:bodyPr>
          <a:lstStyle/>
          <a:p>
            <a:pPr marL="274320" indent="-274320">
              <a:spcBef>
                <a:spcPts val="600"/>
              </a:spcBef>
              <a:spcAft>
                <a:spcPts val="1200"/>
              </a:spcAft>
            </a:pPr>
            <a:r>
              <a:rPr lang="en-US" sz="2800" dirty="0"/>
              <a:t>Many values will be zero.</a:t>
            </a:r>
          </a:p>
          <a:p>
            <a:pPr marL="274320" indent="-274320">
              <a:spcBef>
                <a:spcPts val="600"/>
              </a:spcBef>
              <a:spcAft>
                <a:spcPts val="1200"/>
              </a:spcAft>
            </a:pPr>
            <a:r>
              <a:rPr lang="en-US" sz="2800" dirty="0"/>
              <a:t>Larger docs will have larger term frequencies</a:t>
            </a:r>
          </a:p>
          <a:p>
            <a:pPr marL="274320" indent="-274320">
              <a:spcBef>
                <a:spcPts val="600"/>
              </a:spcBef>
              <a:spcAft>
                <a:spcPts val="1200"/>
              </a:spcAft>
            </a:pP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33</a:t>
            </a:fld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56846" y="1494692"/>
            <a:ext cx="4298462" cy="3643923"/>
            <a:chOff x="3614616" y="840154"/>
            <a:chExt cx="3673230" cy="3155461"/>
          </a:xfrm>
        </p:grpSpPr>
        <p:sp>
          <p:nvSpPr>
            <p:cNvPr id="4" name="Double Brace 3"/>
            <p:cNvSpPr/>
            <p:nvPr/>
          </p:nvSpPr>
          <p:spPr>
            <a:xfrm>
              <a:off x="4386384" y="1699846"/>
              <a:ext cx="2901462" cy="2295769"/>
            </a:xfrm>
            <a:prstGeom prst="bracePair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09564" y="178093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baseline="-25000" dirty="0"/>
                <a:t>12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0871" y="179363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baseline="-25000" dirty="0"/>
                <a:t>11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04706" y="177409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baseline="-25000" dirty="0"/>
                <a:t>1d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21285" y="234657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baseline="-25000" dirty="0"/>
                <a:t>22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90778" y="3489570"/>
              <a:ext cx="328980" cy="31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</a:t>
              </a:r>
              <a:r>
                <a:rPr lang="en-US" baseline="-25000" dirty="0" err="1"/>
                <a:t>td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27785" y="236024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baseline="-25000" dirty="0"/>
                <a:t>23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81261" y="235932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baseline="-25000" dirty="0"/>
                <a:t>2d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32570" y="23465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baseline="-25000" dirty="0"/>
                <a:t>21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15770" y="279396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baseline="-25000" dirty="0"/>
                <a:t>33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18356" y="278228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baseline="-25000" dirty="0"/>
                <a:t>22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36380" y="278228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baseline="-25000" dirty="0"/>
                <a:t>21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30034" y="3505198"/>
              <a:ext cx="329036" cy="31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baseline="-25000" dirty="0"/>
                <a:t>t3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46101" y="3501295"/>
              <a:ext cx="329036" cy="31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baseline="-25000" dirty="0"/>
                <a:t>t2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50644" y="3501296"/>
              <a:ext cx="329036" cy="31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baseline="-25000" dirty="0"/>
                <a:t>t1</a:t>
              </a:r>
              <a:endParaRPr lang="en-US" dirty="0"/>
            </a:p>
          </p:txBody>
        </p:sp>
        <p:sp>
          <p:nvSpPr>
            <p:cNvPr id="20" name="Down Arrow 19"/>
            <p:cNvSpPr/>
            <p:nvPr/>
          </p:nvSpPr>
          <p:spPr>
            <a:xfrm>
              <a:off x="3614616" y="1953847"/>
              <a:ext cx="830385" cy="1924538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FFFF"/>
                  </a:solidFill>
                </a:rPr>
                <a:t>T</a:t>
              </a:r>
              <a:br>
                <a:rPr lang="en-US" dirty="0">
                  <a:solidFill>
                    <a:srgbClr val="FFFFFF"/>
                  </a:solidFill>
                </a:rPr>
              </a:br>
              <a:r>
                <a:rPr lang="en-US" dirty="0">
                  <a:solidFill>
                    <a:srgbClr val="FFFFFF"/>
                  </a:solidFill>
                </a:rPr>
                <a:t>E</a:t>
              </a:r>
              <a:br>
                <a:rPr lang="en-US" dirty="0">
                  <a:solidFill>
                    <a:srgbClr val="FFFFFF"/>
                  </a:solidFill>
                </a:rPr>
              </a:br>
              <a:r>
                <a:rPr lang="en-US" dirty="0">
                  <a:solidFill>
                    <a:srgbClr val="FFFFFF"/>
                  </a:solidFill>
                </a:rPr>
                <a:t>RM</a:t>
              </a:r>
            </a:p>
            <a:p>
              <a:pPr algn="ctr"/>
              <a:r>
                <a:rPr lang="en-US" dirty="0">
                  <a:solidFill>
                    <a:srgbClr val="FFFFFF"/>
                  </a:solidFill>
                </a:rPr>
                <a:t>S</a:t>
              </a:r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4845537" y="840154"/>
              <a:ext cx="2012462" cy="8890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FFFF"/>
                  </a:solidFill>
                </a:rPr>
                <a:t>DOCUMENTS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773277" y="37375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3d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665392" y="259791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13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34022" y="2604623"/>
            <a:ext cx="36284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28665" y="3276219"/>
            <a:ext cx="36284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28664" y="3725860"/>
            <a:ext cx="36284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36553" y="4554145"/>
            <a:ext cx="36284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49444" y="4063401"/>
            <a:ext cx="183495" cy="6093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60000"/>
              </a:lnSpc>
            </a:pPr>
            <a:r>
              <a:rPr lang="en-US" dirty="0"/>
              <a:t>.</a:t>
            </a:r>
          </a:p>
          <a:p>
            <a:pPr>
              <a:lnSpc>
                <a:spcPct val="60000"/>
              </a:lnSpc>
            </a:pPr>
            <a:r>
              <a:rPr lang="en-US" dirty="0"/>
              <a:t>.</a:t>
            </a:r>
          </a:p>
          <a:p>
            <a:pPr>
              <a:lnSpc>
                <a:spcPct val="60000"/>
              </a:lnSpc>
            </a:pPr>
            <a:r>
              <a:rPr lang="en-US" dirty="0"/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291574" y="4066111"/>
            <a:ext cx="183495" cy="6093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60000"/>
              </a:lnSpc>
            </a:pPr>
            <a:r>
              <a:rPr lang="en-US" dirty="0"/>
              <a:t>.</a:t>
            </a:r>
          </a:p>
          <a:p>
            <a:pPr>
              <a:lnSpc>
                <a:spcPct val="60000"/>
              </a:lnSpc>
            </a:pPr>
            <a:r>
              <a:rPr lang="en-US" dirty="0"/>
              <a:t>.</a:t>
            </a:r>
          </a:p>
          <a:p>
            <a:pPr>
              <a:lnSpc>
                <a:spcPct val="60000"/>
              </a:lnSpc>
            </a:pPr>
            <a:r>
              <a:rPr lang="en-US" dirty="0"/>
              <a:t>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743362" y="4068821"/>
            <a:ext cx="183495" cy="6093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60000"/>
              </a:lnSpc>
            </a:pPr>
            <a:r>
              <a:rPr lang="en-US" dirty="0"/>
              <a:t>.</a:t>
            </a:r>
          </a:p>
          <a:p>
            <a:pPr>
              <a:lnSpc>
                <a:spcPct val="60000"/>
              </a:lnSpc>
            </a:pPr>
            <a:r>
              <a:rPr lang="en-US" dirty="0"/>
              <a:t>.</a:t>
            </a:r>
          </a:p>
          <a:p>
            <a:pPr>
              <a:lnSpc>
                <a:spcPct val="60000"/>
              </a:lnSpc>
            </a:pPr>
            <a:r>
              <a:rPr lang="en-US" dirty="0"/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842213" y="4047386"/>
            <a:ext cx="183495" cy="6093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60000"/>
              </a:lnSpc>
            </a:pPr>
            <a:r>
              <a:rPr lang="en-US" dirty="0"/>
              <a:t>.</a:t>
            </a:r>
          </a:p>
          <a:p>
            <a:pPr>
              <a:lnSpc>
                <a:spcPct val="60000"/>
              </a:lnSpc>
            </a:pPr>
            <a:r>
              <a:rPr lang="en-US" dirty="0"/>
              <a:t>.</a:t>
            </a:r>
          </a:p>
          <a:p>
            <a:pPr>
              <a:lnSpc>
                <a:spcPct val="60000"/>
              </a:lnSpc>
            </a:pPr>
            <a:r>
              <a:rPr lang="en-US" dirty="0"/>
              <a:t>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282068" y="4047384"/>
            <a:ext cx="183495" cy="6093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60000"/>
              </a:lnSpc>
            </a:pPr>
            <a:r>
              <a:rPr lang="en-US" dirty="0"/>
              <a:t>.</a:t>
            </a:r>
          </a:p>
          <a:p>
            <a:pPr>
              <a:lnSpc>
                <a:spcPct val="60000"/>
              </a:lnSpc>
            </a:pPr>
            <a:r>
              <a:rPr lang="en-US" dirty="0"/>
              <a:t>.</a:t>
            </a:r>
          </a:p>
          <a:p>
            <a:pPr>
              <a:lnSpc>
                <a:spcPct val="60000"/>
              </a:lnSpc>
            </a:pPr>
            <a:r>
              <a:rPr lang="en-US" dirty="0"/>
              <a:t>.</a:t>
            </a:r>
          </a:p>
        </p:txBody>
      </p:sp>
      <p:sp>
        <p:nvSpPr>
          <p:cNvPr id="35" name="Rounded Rectangular Callout 34"/>
          <p:cNvSpPr/>
          <p:nvPr/>
        </p:nvSpPr>
        <p:spPr>
          <a:xfrm>
            <a:off x="4499460" y="4754877"/>
            <a:ext cx="1558109" cy="836461"/>
          </a:xfrm>
          <a:prstGeom prst="wedgeRoundRectCallout">
            <a:avLst>
              <a:gd name="adj1" fmla="val -79835"/>
              <a:gd name="adj2" fmla="val -895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Term Frequencies by Document</a:t>
            </a:r>
          </a:p>
        </p:txBody>
      </p:sp>
      <p:sp>
        <p:nvSpPr>
          <p:cNvPr id="36" name="Freeform 35"/>
          <p:cNvSpPr>
            <a:spLocks/>
          </p:cNvSpPr>
          <p:nvPr/>
        </p:nvSpPr>
        <p:spPr>
          <a:xfrm>
            <a:off x="641554" y="388573"/>
            <a:ext cx="2232458" cy="914400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>
                <a:solidFill>
                  <a:srgbClr val="FFFFFF"/>
                </a:solidFill>
              </a:rPr>
              <a:t>Term-Doc Matrix</a:t>
            </a:r>
            <a:endParaRPr lang="en-US" sz="2800" kern="1200" dirty="0">
              <a:solidFill>
                <a:srgbClr val="FFFFFF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2951603" y="671817"/>
            <a:ext cx="5640463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A matrix with t rows and d columns</a:t>
            </a:r>
            <a:endParaRPr lang="en-US" sz="1900" kern="1200" dirty="0"/>
          </a:p>
        </p:txBody>
      </p:sp>
    </p:spTree>
    <p:extLst>
      <p:ext uri="{BB962C8B-B14F-4D97-AF65-F5344CB8AC3E}">
        <p14:creationId xmlns:p14="http://schemas.microsoft.com/office/powerpoint/2010/main" val="101074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34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5" name="Rounded Rectangular Callout 34"/>
          <p:cNvSpPr/>
          <p:nvPr/>
        </p:nvSpPr>
        <p:spPr>
          <a:xfrm>
            <a:off x="4292964" y="2186680"/>
            <a:ext cx="1009469" cy="694520"/>
          </a:xfrm>
          <a:prstGeom prst="wedgeRoundRectCallout">
            <a:avLst>
              <a:gd name="adj1" fmla="val -22503"/>
              <a:gd name="adj2" fmla="val 1211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Parse Text</a:t>
            </a:r>
          </a:p>
        </p:txBody>
      </p:sp>
      <p:sp>
        <p:nvSpPr>
          <p:cNvPr id="37" name="Rounded Rectangular Callout 36"/>
          <p:cNvSpPr/>
          <p:nvPr/>
        </p:nvSpPr>
        <p:spPr>
          <a:xfrm>
            <a:off x="600346" y="2437437"/>
            <a:ext cx="1199969" cy="601912"/>
          </a:xfrm>
          <a:prstGeom prst="wedgeRoundRectCallout">
            <a:avLst>
              <a:gd name="adj1" fmla="val 52336"/>
              <a:gd name="adj2" fmla="val 10052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accent4"/>
                </a:solidFill>
              </a:rPr>
              <a:t>Read Text</a:t>
            </a:r>
            <a:endParaRPr lang="en-US" b="1" dirty="0">
              <a:solidFill>
                <a:schemeClr val="accent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31" y="3417570"/>
            <a:ext cx="7504938" cy="112014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7676063" y="2201028"/>
            <a:ext cx="1009469" cy="694520"/>
          </a:xfrm>
          <a:prstGeom prst="wedgeRoundRectCallout">
            <a:avLst>
              <a:gd name="adj1" fmla="val -75720"/>
              <a:gd name="adj2" fmla="val 1261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Filter Text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>
          <a:xfrm>
            <a:off x="601361" y="457499"/>
            <a:ext cx="2232458" cy="914400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>
                <a:solidFill>
                  <a:srgbClr val="FFFFFF"/>
                </a:solidFill>
              </a:rPr>
              <a:t>Term-Doc Matrix</a:t>
            </a:r>
            <a:endParaRPr lang="en-US" sz="2800" kern="1200" dirty="0">
              <a:solidFill>
                <a:srgbClr val="FFFFFF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951603" y="671817"/>
            <a:ext cx="5640463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Create the Matrix </a:t>
            </a:r>
            <a:r>
              <a:rPr lang="mr-IN" sz="1900" dirty="0">
                <a:sym typeface="Zapf Dingbats"/>
              </a:rPr>
              <a:t>–</a:t>
            </a:r>
            <a:r>
              <a:rPr lang="en-US" sz="1900" dirty="0">
                <a:sym typeface="Zapf Dingbats"/>
              </a:rPr>
              <a:t> Sample-Parse-Filter</a:t>
            </a:r>
            <a:endParaRPr lang="en-US" sz="1900" kern="1200" dirty="0"/>
          </a:p>
        </p:txBody>
      </p:sp>
    </p:spTree>
    <p:extLst>
      <p:ext uri="{BB962C8B-B14F-4D97-AF65-F5344CB8AC3E}">
        <p14:creationId xmlns:p14="http://schemas.microsoft.com/office/powerpoint/2010/main" val="99151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9" grpId="0" animBg="1"/>
      <p:bldP spid="8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35</a:t>
            </a:fld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31" y="3417570"/>
            <a:ext cx="7504938" cy="1120140"/>
          </a:xfrm>
          <a:prstGeom prst="rect">
            <a:avLst/>
          </a:prstGeom>
        </p:spPr>
      </p:pic>
      <p:sp>
        <p:nvSpPr>
          <p:cNvPr id="8" name="Freeform 7"/>
          <p:cNvSpPr>
            <a:spLocks/>
          </p:cNvSpPr>
          <p:nvPr/>
        </p:nvSpPr>
        <p:spPr>
          <a:xfrm>
            <a:off x="601361" y="457499"/>
            <a:ext cx="2232458" cy="914400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>
                <a:solidFill>
                  <a:srgbClr val="FFFFFF"/>
                </a:solidFill>
              </a:rPr>
              <a:t>Term-Doc Matrix</a:t>
            </a:r>
            <a:endParaRPr lang="en-US" sz="2800" kern="1200" dirty="0">
              <a:solidFill>
                <a:srgbClr val="FFFFFF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951603" y="671817"/>
            <a:ext cx="5640463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Import</a:t>
            </a:r>
            <a:endParaRPr lang="en-US" sz="1900" kern="1200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3849566" y="1944349"/>
            <a:ext cx="1922268" cy="952756"/>
          </a:xfrm>
          <a:prstGeom prst="wedgeRoundRectCallout">
            <a:avLst>
              <a:gd name="adj1" fmla="val 5068"/>
              <a:gd name="adj2" fmla="val 10657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4"/>
                </a:solidFill>
              </a:rPr>
              <a:t>Consider Using </a:t>
            </a:r>
            <a:r>
              <a:rPr lang="en-US" dirty="0">
                <a:solidFill>
                  <a:schemeClr val="accent4"/>
                </a:solidFill>
              </a:rPr>
              <a:t>Synonym List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911551" y="1944349"/>
            <a:ext cx="1922268" cy="952756"/>
          </a:xfrm>
          <a:prstGeom prst="wedgeRoundRectCallout">
            <a:avLst>
              <a:gd name="adj1" fmla="val 13250"/>
              <a:gd name="adj2" fmla="val 11549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Usually Increase Maximum Text Size Above 100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6553200" y="1823285"/>
            <a:ext cx="1996405" cy="1194884"/>
          </a:xfrm>
          <a:prstGeom prst="wedgeRoundRectCallout">
            <a:avLst>
              <a:gd name="adj1" fmla="val -8739"/>
              <a:gd name="adj2" fmla="val 8861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Consider Changing Frequency &amp; Term Weights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3849566" y="4487495"/>
            <a:ext cx="1922268" cy="952756"/>
          </a:xfrm>
          <a:prstGeom prst="wedgeRoundRectCallout">
            <a:avLst>
              <a:gd name="adj1" fmla="val 11728"/>
              <a:gd name="adj2" fmla="val -8441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Default has no Synonyms</a:t>
            </a:r>
          </a:p>
        </p:txBody>
      </p:sp>
    </p:spTree>
    <p:extLst>
      <p:ext uri="{BB962C8B-B14F-4D97-AF65-F5344CB8AC3E}">
        <p14:creationId xmlns:p14="http://schemas.microsoft.com/office/powerpoint/2010/main" val="45142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>
          <a:xfrm>
            <a:off x="601361" y="457499"/>
            <a:ext cx="2232458" cy="914400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solidFill>
                  <a:srgbClr val="FFFFFF"/>
                </a:solidFill>
              </a:rPr>
              <a:t>Text Filter Node</a:t>
            </a:r>
            <a:endParaRPr lang="en-US" sz="2800" kern="1200" dirty="0">
              <a:solidFill>
                <a:srgbClr val="FFFFFF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951603" y="671817"/>
            <a:ext cx="5640463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</a:t>
            </a:r>
            <a:r>
              <a:rPr lang="en-US" sz="1900" dirty="0"/>
              <a:t>Text Filter Node – Frequency Weights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36</a:t>
            </a:fld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2" name="Picture 1" descr="FrequencyWeigh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66" y="1412383"/>
            <a:ext cx="7677150" cy="4676775"/>
          </a:xfrm>
          <a:prstGeom prst="rect">
            <a:avLst/>
          </a:prstGeom>
        </p:spPr>
      </p:pic>
      <p:sp>
        <p:nvSpPr>
          <p:cNvPr id="16" name="Rounded Rectangular Callout 15"/>
          <p:cNvSpPr/>
          <p:nvPr/>
        </p:nvSpPr>
        <p:spPr>
          <a:xfrm>
            <a:off x="6671360" y="4167197"/>
            <a:ext cx="2255329" cy="678095"/>
          </a:xfrm>
          <a:prstGeom prst="wedgeRoundRectCallout">
            <a:avLst>
              <a:gd name="adj1" fmla="val -169048"/>
              <a:gd name="adj2" fmla="val -425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Default Frequency Weight is Log(f+1)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6638814" y="5157969"/>
            <a:ext cx="2255329" cy="678095"/>
          </a:xfrm>
          <a:prstGeom prst="wedgeRoundRectCallout">
            <a:avLst>
              <a:gd name="adj1" fmla="val -169048"/>
              <a:gd name="adj2" fmla="val -425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Must Set to None for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44150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rmweigh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59" y="1516466"/>
            <a:ext cx="5593011" cy="4644570"/>
          </a:xfrm>
          <a:prstGeom prst="rect">
            <a:avLst/>
          </a:prstGeom>
        </p:spPr>
      </p:pic>
      <p:sp>
        <p:nvSpPr>
          <p:cNvPr id="14" name="Freeform 13"/>
          <p:cNvSpPr>
            <a:spLocks/>
          </p:cNvSpPr>
          <p:nvPr/>
        </p:nvSpPr>
        <p:spPr>
          <a:xfrm>
            <a:off x="601361" y="457499"/>
            <a:ext cx="2232458" cy="914400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solidFill>
                  <a:srgbClr val="FFFFFF"/>
                </a:solidFill>
              </a:rPr>
              <a:t>Text Filter Node</a:t>
            </a:r>
            <a:endParaRPr lang="en-US" sz="2800" kern="1200" dirty="0">
              <a:solidFill>
                <a:srgbClr val="FFFFFF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951603" y="671817"/>
            <a:ext cx="5640463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</a:t>
            </a:r>
            <a:r>
              <a:rPr lang="en-US" sz="1900" dirty="0"/>
              <a:t>Text Filter Node – Term Weights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37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5917442" y="1452741"/>
            <a:ext cx="2598242" cy="806522"/>
          </a:xfrm>
          <a:prstGeom prst="wedgeRoundRectCallout">
            <a:avLst>
              <a:gd name="adj1" fmla="val -169048"/>
              <a:gd name="adj2" fmla="val -425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Default Weight is Entropy for Interval Targets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5479824" y="2679843"/>
            <a:ext cx="2472821" cy="846248"/>
          </a:xfrm>
          <a:prstGeom prst="wedgeRoundRectCallout">
            <a:avLst>
              <a:gd name="adj1" fmla="val -169048"/>
              <a:gd name="adj2" fmla="val -425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IDF – Popular Alternative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323842" y="4211982"/>
            <a:ext cx="2598242" cy="934859"/>
          </a:xfrm>
          <a:prstGeom prst="wedgeRoundRectCallout">
            <a:avLst>
              <a:gd name="adj1" fmla="val -169048"/>
              <a:gd name="adj2" fmla="val -425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Default Weight is Mutual Information for Categorical Targets</a:t>
            </a:r>
          </a:p>
        </p:txBody>
      </p:sp>
    </p:spTree>
    <p:extLst>
      <p:ext uri="{BB962C8B-B14F-4D97-AF65-F5344CB8AC3E}">
        <p14:creationId xmlns:p14="http://schemas.microsoft.com/office/powerpoint/2010/main" val="223482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38</a:t>
            </a:fld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31" y="3417570"/>
            <a:ext cx="7504938" cy="1120140"/>
          </a:xfrm>
          <a:prstGeom prst="rect">
            <a:avLst/>
          </a:prstGeom>
        </p:spPr>
      </p:pic>
      <p:sp>
        <p:nvSpPr>
          <p:cNvPr id="8" name="Freeform 7"/>
          <p:cNvSpPr>
            <a:spLocks/>
          </p:cNvSpPr>
          <p:nvPr/>
        </p:nvSpPr>
        <p:spPr>
          <a:xfrm>
            <a:off x="601361" y="457499"/>
            <a:ext cx="2232458" cy="914400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>
                <a:solidFill>
                  <a:srgbClr val="FFFFFF"/>
                </a:solidFill>
              </a:rPr>
              <a:t>Term-Doc Matrix</a:t>
            </a:r>
            <a:endParaRPr lang="en-US" sz="2800" kern="1200" dirty="0">
              <a:solidFill>
                <a:srgbClr val="FFFFFF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951603" y="671817"/>
            <a:ext cx="5640463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Import</a:t>
            </a:r>
            <a:endParaRPr lang="en-US" sz="1900" kern="1200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4297871" y="2026812"/>
            <a:ext cx="2255329" cy="678095"/>
          </a:xfrm>
          <a:prstGeom prst="wedgeRoundRectCallout">
            <a:avLst>
              <a:gd name="adj1" fmla="val 56189"/>
              <a:gd name="adj2" fmla="val 14847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Default Frequency Weight is Log(f+1)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3789710" y="4822409"/>
            <a:ext cx="2194423" cy="855928"/>
          </a:xfrm>
          <a:prstGeom prst="wedgeRoundRectCallout">
            <a:avLst>
              <a:gd name="adj1" fmla="val 79526"/>
              <a:gd name="adj2" fmla="val -12976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Default Term  Weight is Entropy or Mutual Information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6553200" y="4889407"/>
            <a:ext cx="2152247" cy="721932"/>
          </a:xfrm>
          <a:prstGeom prst="wedgeRoundRectCallout">
            <a:avLst>
              <a:gd name="adj1" fmla="val -12707"/>
              <a:gd name="adj2" fmla="val -13830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Consider Setting Term  Weight to IDF</a:t>
            </a:r>
          </a:p>
        </p:txBody>
      </p:sp>
    </p:spTree>
    <p:extLst>
      <p:ext uri="{BB962C8B-B14F-4D97-AF65-F5344CB8AC3E}">
        <p14:creationId xmlns:p14="http://schemas.microsoft.com/office/powerpoint/2010/main" val="194301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>
          <a:xfrm>
            <a:off x="601361" y="457499"/>
            <a:ext cx="2232458" cy="914400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solidFill>
                  <a:srgbClr val="FFFFFF"/>
                </a:solidFill>
              </a:rPr>
              <a:t>Topic Analysis</a:t>
            </a:r>
            <a:endParaRPr lang="en-US" sz="2800" kern="1200" dirty="0">
              <a:solidFill>
                <a:srgbClr val="FFFFFF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951603" y="671817"/>
            <a:ext cx="5640463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</a:t>
            </a:r>
            <a:r>
              <a:rPr lang="en-US" sz="1900" dirty="0"/>
              <a:t>Two Approaches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39</a:t>
            </a:fld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 descr="TextAnalytics12_3_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97" y="2775892"/>
            <a:ext cx="6276975" cy="128587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6337457" y="1528796"/>
            <a:ext cx="1922268" cy="872122"/>
          </a:xfrm>
          <a:prstGeom prst="wedgeRoundRectCallout">
            <a:avLst>
              <a:gd name="adj1" fmla="val -30366"/>
              <a:gd name="adj2" fmla="val 8566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Cluster Analysis Node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913373" y="4526006"/>
            <a:ext cx="1922268" cy="872122"/>
          </a:xfrm>
          <a:prstGeom prst="wedgeRoundRectCallout">
            <a:avLst>
              <a:gd name="adj1" fmla="val -27159"/>
              <a:gd name="adj2" fmla="val -10801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Topic Analysis Node</a:t>
            </a:r>
          </a:p>
        </p:txBody>
      </p:sp>
    </p:spTree>
    <p:extLst>
      <p:ext uri="{BB962C8B-B14F-4D97-AF65-F5344CB8AC3E}">
        <p14:creationId xmlns:p14="http://schemas.microsoft.com/office/powerpoint/2010/main" val="305369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-ShadowWhite.png"/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562" y="5480185"/>
            <a:ext cx="914191" cy="914400"/>
          </a:xfrm>
          <a:prstGeom prst="rect">
            <a:avLst/>
          </a:prstGeom>
          <a:noFill/>
          <a:effectLst>
            <a:glow rad="127000">
              <a:srgbClr val="FFFFFF">
                <a:alpha val="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29806" y="488389"/>
            <a:ext cx="7274054" cy="1200316"/>
          </a:xfrm>
          <a:prstGeom prst="rect">
            <a:avLst/>
          </a:prstGeom>
          <a:noFill/>
          <a:scene3d>
            <a:camera prst="orthographicFront">
              <a:rot lat="20099991" lon="0" rev="0"/>
            </a:camera>
            <a:lightRig rig="threePt" dir="t"/>
          </a:scene3d>
        </p:spPr>
        <p:txBody>
          <a:bodyPr wrap="square" lIns="91429" tIns="45714" rIns="91429" bIns="45714">
            <a:spAutoFit/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7200" b="1" dirty="0">
                <a:ln w="11430"/>
                <a:solidFill>
                  <a:srgbClr val="5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Applied Analytics</a:t>
            </a:r>
          </a:p>
        </p:txBody>
      </p:sp>
      <p:pic>
        <p:nvPicPr>
          <p:cNvPr id="7" name="Picture 6" descr="TAM-Logo-white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0477" y="4509583"/>
            <a:ext cx="1253652" cy="105306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rot="1936874">
            <a:off x="-2084323" y="3245472"/>
            <a:ext cx="8305800" cy="5794505"/>
          </a:xfrm>
          <a:prstGeom prst="ellipse">
            <a:avLst/>
          </a:prstGeom>
          <a:solidFill>
            <a:srgbClr val="660000"/>
          </a:solidFill>
          <a:effectLst>
            <a:glow rad="1397000">
              <a:srgbClr val="FFFFFF">
                <a:alpha val="9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>
              <a:solidFill>
                <a:srgbClr val="9933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15561" y="2003513"/>
            <a:ext cx="6365631" cy="2123646"/>
          </a:xfrm>
          <a:prstGeom prst="rect">
            <a:avLst/>
          </a:prstGeom>
          <a:noFill/>
          <a:scene3d>
            <a:camera prst="orthographicFront">
              <a:rot lat="20099991" lon="0" rev="0"/>
            </a:camera>
            <a:lightRig rig="threePt" dir="t"/>
          </a:scene3d>
        </p:spPr>
        <p:txBody>
          <a:bodyPr wrap="square" lIns="91429" tIns="45714" rIns="91429" bIns="45714">
            <a:spAutoFit/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r"/>
            <a:r>
              <a:rPr lang="en-US" sz="4400" b="1" dirty="0">
                <a:ln w="11430"/>
                <a:solidFill>
                  <a:srgbClr val="5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Week 7 </a:t>
            </a:r>
          </a:p>
          <a:p>
            <a:pPr algn="r"/>
            <a:r>
              <a:rPr lang="en-US" sz="4400" b="1" dirty="0">
                <a:ln w="11430"/>
                <a:solidFill>
                  <a:srgbClr val="5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Optional Assignment </a:t>
            </a:r>
          </a:p>
          <a:p>
            <a:pPr algn="r"/>
            <a:r>
              <a:rPr lang="en-US" sz="4400" b="1" dirty="0">
                <a:ln w="11430"/>
                <a:solidFill>
                  <a:srgbClr val="5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GA Feature Selection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36435" y="6178524"/>
            <a:ext cx="2885361" cy="369320"/>
          </a:xfrm>
          <a:prstGeom prst="rect">
            <a:avLst/>
          </a:prstGeom>
          <a:noFill/>
        </p:spPr>
        <p:txBody>
          <a:bodyPr wrap="square" lIns="91429" tIns="45714" rIns="91429" bIns="45714" rtlCol="0">
            <a:spAutoFit/>
          </a:bodyPr>
          <a:lstStyle/>
          <a:p>
            <a:pPr algn="r"/>
            <a:r>
              <a:rPr lang="en-US" sz="9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Copyright © 2014 Edward R Jones</a:t>
            </a:r>
            <a:br>
              <a:rPr lang="en-US" sz="900" dirty="0">
                <a:solidFill>
                  <a:srgbClr val="000000">
                    <a:lumMod val="50000"/>
                    <a:lumOff val="50000"/>
                  </a:srgbClr>
                </a:solidFill>
              </a:rPr>
            </a:br>
            <a:r>
              <a:rPr lang="en-US" sz="9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ALL RIGHTS RESERVED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051" y="453530"/>
            <a:ext cx="2015012" cy="14105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92327" y="4620623"/>
            <a:ext cx="4246469" cy="830985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4" rIns="91429" bIns="45714">
            <a:spAutoFit/>
          </a:bodyPr>
          <a:lstStyle/>
          <a:p>
            <a:r>
              <a:rPr lang="en-US" sz="2400" b="1" dirty="0">
                <a:solidFill>
                  <a:srgbClr val="104554">
                    <a:lumMod val="10000"/>
                    <a:lumOff val="90000"/>
                  </a:srgbClr>
                </a:solidFill>
                <a:cs typeface="Microsoft Sans Serif" pitchFamily="34" charset="0"/>
              </a:rPr>
              <a:t>STAT 656 – Applied Analytics using SAS</a:t>
            </a:r>
            <a:r>
              <a:rPr lang="en-US" sz="2400" b="1" baseline="30000" dirty="0">
                <a:solidFill>
                  <a:srgbClr val="104554">
                    <a:lumMod val="10000"/>
                    <a:lumOff val="90000"/>
                  </a:srgbClr>
                </a:solidFill>
                <a:cs typeface="Microsoft Sans Serif" pitchFamily="34" charset="0"/>
              </a:rPr>
              <a:t>©</a:t>
            </a:r>
            <a:r>
              <a:rPr lang="en-US" sz="2400" b="1" dirty="0">
                <a:solidFill>
                  <a:srgbClr val="104554">
                    <a:lumMod val="10000"/>
                    <a:lumOff val="90000"/>
                  </a:srgbClr>
                </a:solidFill>
                <a:cs typeface="Microsoft Sans Serif" pitchFamily="34" charset="0"/>
              </a:rPr>
              <a:t> Enterprise Miner™</a:t>
            </a:r>
          </a:p>
        </p:txBody>
      </p:sp>
    </p:spTree>
    <p:extLst>
      <p:ext uri="{BB962C8B-B14F-4D97-AF65-F5344CB8AC3E}">
        <p14:creationId xmlns:p14="http://schemas.microsoft.com/office/powerpoint/2010/main" val="403559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>
          <a:xfrm>
            <a:off x="601361" y="457499"/>
            <a:ext cx="2232458" cy="914400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solidFill>
                  <a:srgbClr val="FFFFFF"/>
                </a:solidFill>
              </a:rPr>
              <a:t>Topic Analysis</a:t>
            </a:r>
            <a:endParaRPr lang="en-US" sz="2800" kern="1200" dirty="0">
              <a:solidFill>
                <a:srgbClr val="FFFFFF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951603" y="671817"/>
            <a:ext cx="5640463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</a:t>
            </a:r>
            <a:r>
              <a:rPr lang="en-US" sz="1900" dirty="0"/>
              <a:t>Two Approaches in SAS EM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40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564012" y="1643160"/>
            <a:ext cx="7991064" cy="39803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90000"/>
            </a:schemeClr>
          </a:solidFill>
        </p:spPr>
        <p:style>
          <a:ln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342900" indent="-342900" defTabSz="844550">
              <a:spcBef>
                <a:spcPct val="0"/>
              </a:spcBef>
              <a:spcAft>
                <a:spcPct val="15000"/>
              </a:spcAft>
              <a:buFont typeface="Arial"/>
              <a:buChar char="•"/>
            </a:pPr>
            <a:r>
              <a:rPr lang="en-US" sz="2400" b="1" dirty="0"/>
              <a:t>Cluster Analysis</a:t>
            </a:r>
          </a:p>
          <a:p>
            <a:pPr marL="800046" lvl="1" indent="-342900" defTabSz="844550">
              <a:spcBef>
                <a:spcPct val="0"/>
              </a:spcBef>
              <a:spcAft>
                <a:spcPct val="15000"/>
              </a:spcAft>
              <a:buFont typeface="Arial"/>
              <a:buChar char="•"/>
            </a:pPr>
            <a:r>
              <a:rPr lang="en-US" sz="2400" b="1" dirty="0"/>
              <a:t>Mathematically Determined</a:t>
            </a:r>
          </a:p>
          <a:p>
            <a:pPr marL="800046" lvl="1" indent="-342900" defTabSz="844550">
              <a:spcBef>
                <a:spcPct val="0"/>
              </a:spcBef>
              <a:spcAft>
                <a:spcPct val="15000"/>
              </a:spcAft>
              <a:buFont typeface="Arial"/>
              <a:buChar char="•"/>
            </a:pPr>
            <a:r>
              <a:rPr lang="en-US" sz="2400" b="1" dirty="0"/>
              <a:t>Independent Topics</a:t>
            </a:r>
            <a:r>
              <a:rPr lang="en-US" sz="2400" dirty="0"/>
              <a:t>: </a:t>
            </a:r>
            <a:br>
              <a:rPr lang="en-US" sz="2400" dirty="0"/>
            </a:br>
            <a:r>
              <a:rPr lang="en-US" sz="2400" dirty="0"/>
              <a:t>Documents assigned only 1 topic</a:t>
            </a:r>
          </a:p>
          <a:p>
            <a:pPr marL="342900" indent="-342900" defTabSz="844550">
              <a:spcBef>
                <a:spcPct val="0"/>
              </a:spcBef>
              <a:spcAft>
                <a:spcPct val="15000"/>
              </a:spcAft>
              <a:buFont typeface="Arial"/>
              <a:buChar char="•"/>
            </a:pPr>
            <a:r>
              <a:rPr lang="en-US" sz="2400" b="1" dirty="0"/>
              <a:t>Topic Analysis Node</a:t>
            </a:r>
          </a:p>
          <a:p>
            <a:pPr marL="800046" lvl="1" indent="-342900" defTabSz="844550">
              <a:spcBef>
                <a:spcPct val="0"/>
              </a:spcBef>
              <a:spcAft>
                <a:spcPct val="15000"/>
              </a:spcAft>
              <a:buFont typeface="Arial"/>
              <a:buChar char="•"/>
            </a:pPr>
            <a:r>
              <a:rPr lang="en-US" sz="2400" b="1" dirty="0"/>
              <a:t>User Driven</a:t>
            </a:r>
          </a:p>
          <a:p>
            <a:pPr marL="800046" lvl="1" indent="-342900" defTabSz="844550">
              <a:spcBef>
                <a:spcPct val="0"/>
              </a:spcBef>
              <a:spcAft>
                <a:spcPct val="15000"/>
              </a:spcAft>
              <a:buFont typeface="Arial"/>
              <a:buChar char="•"/>
            </a:pPr>
            <a:r>
              <a:rPr lang="en-US" sz="2400" dirty="0"/>
              <a:t>Allows for </a:t>
            </a:r>
            <a:r>
              <a:rPr lang="en-US" sz="2400" b="1" dirty="0"/>
              <a:t>Non-Independent Topics</a:t>
            </a:r>
            <a:r>
              <a:rPr lang="en-US" sz="2400" dirty="0"/>
              <a:t>: </a:t>
            </a:r>
            <a:br>
              <a:rPr lang="en-US" sz="2400" dirty="0"/>
            </a:br>
            <a:r>
              <a:rPr lang="en-US" sz="2400" dirty="0"/>
              <a:t>Documents can be assigned multiple topics</a:t>
            </a:r>
          </a:p>
        </p:txBody>
      </p:sp>
    </p:spTree>
    <p:extLst>
      <p:ext uri="{BB962C8B-B14F-4D97-AF65-F5344CB8AC3E}">
        <p14:creationId xmlns:p14="http://schemas.microsoft.com/office/powerpoint/2010/main" val="60153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>
          <a:xfrm>
            <a:off x="601361" y="457499"/>
            <a:ext cx="2232458" cy="914400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solidFill>
                  <a:srgbClr val="FFFFFF"/>
                </a:solidFill>
              </a:rPr>
              <a:t>Topic Analysis</a:t>
            </a:r>
            <a:endParaRPr lang="en-US" sz="2800" kern="1200" dirty="0">
              <a:solidFill>
                <a:srgbClr val="FFFFFF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951603" y="671817"/>
            <a:ext cx="5640463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</a:t>
            </a:r>
            <a:r>
              <a:rPr lang="en-US" sz="1900" dirty="0"/>
              <a:t>SVD Based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41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564012" y="1643160"/>
            <a:ext cx="7991064" cy="39803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90000"/>
            </a:schemeClr>
          </a:solidFill>
        </p:spPr>
        <p:style>
          <a:ln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342900" indent="-342900" defTabSz="844550">
              <a:spcBef>
                <a:spcPct val="0"/>
              </a:spcBef>
              <a:spcAft>
                <a:spcPct val="15000"/>
              </a:spcAft>
              <a:buFont typeface="Arial"/>
              <a:buChar char="•"/>
            </a:pPr>
            <a:r>
              <a:rPr lang="en-US" sz="2400" dirty="0"/>
              <a:t>Both approaches start with a </a:t>
            </a:r>
            <a:r>
              <a:rPr lang="en-US" sz="2400" b="1" dirty="0"/>
              <a:t>Singular Value Decomposition </a:t>
            </a:r>
            <a:r>
              <a:rPr lang="en-US" sz="2400" dirty="0"/>
              <a:t>of the Term-Document Matrix</a:t>
            </a:r>
          </a:p>
          <a:p>
            <a:pPr marL="342900" indent="-342900" defTabSz="844550">
              <a:spcBef>
                <a:spcPct val="0"/>
              </a:spcBef>
              <a:spcAft>
                <a:spcPct val="15000"/>
              </a:spcAft>
              <a:buFont typeface="Arial"/>
              <a:buChar char="•"/>
            </a:pPr>
            <a:r>
              <a:rPr lang="en-US" sz="2400" dirty="0"/>
              <a:t>The Matrix can be weighted and customized with POS, Synonyms, Stop Words and Stemming</a:t>
            </a:r>
          </a:p>
          <a:p>
            <a:pPr marL="342900" indent="-342900" defTabSz="844550">
              <a:spcBef>
                <a:spcPct val="0"/>
              </a:spcBef>
              <a:spcAft>
                <a:spcPct val="15000"/>
              </a:spcAft>
              <a:buFont typeface="Arial"/>
              <a:buChar char="•"/>
            </a:pPr>
            <a:r>
              <a:rPr lang="en-US" sz="2400" dirty="0"/>
              <a:t>Cluster Analysis is the </a:t>
            </a:r>
            <a:r>
              <a:rPr lang="en-US" sz="2400" b="1" dirty="0"/>
              <a:t>SVD solution followed by </a:t>
            </a:r>
            <a:r>
              <a:rPr lang="en-US" sz="2400" dirty="0"/>
              <a:t>the </a:t>
            </a:r>
            <a:r>
              <a:rPr lang="en-US" sz="2400" b="1" dirty="0"/>
              <a:t>Min-Max Rotation</a:t>
            </a:r>
            <a:r>
              <a:rPr lang="en-US" sz="2400" dirty="0"/>
              <a:t> of the Solution to better identify independent document clusters.</a:t>
            </a:r>
          </a:p>
          <a:p>
            <a:pPr marL="342900" indent="-342900" defTabSz="844550">
              <a:spcBef>
                <a:spcPct val="0"/>
              </a:spcBef>
              <a:spcAft>
                <a:spcPct val="15000"/>
              </a:spcAft>
              <a:buFont typeface="Arial"/>
              <a:buChar char="•"/>
            </a:pPr>
            <a:r>
              <a:rPr lang="en-US" sz="2400" dirty="0"/>
              <a:t>Topic Analysis uses SVD and Rotations but allows user to further refine topic clusters.</a:t>
            </a:r>
          </a:p>
        </p:txBody>
      </p:sp>
    </p:spTree>
    <p:extLst>
      <p:ext uri="{BB962C8B-B14F-4D97-AF65-F5344CB8AC3E}">
        <p14:creationId xmlns:p14="http://schemas.microsoft.com/office/powerpoint/2010/main" val="178020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42</a:t>
            </a:fld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56846" y="1494692"/>
            <a:ext cx="4298462" cy="3643923"/>
            <a:chOff x="3614616" y="840154"/>
            <a:chExt cx="3673230" cy="3155461"/>
          </a:xfrm>
        </p:grpSpPr>
        <p:sp>
          <p:nvSpPr>
            <p:cNvPr id="4" name="Double Brace 3"/>
            <p:cNvSpPr/>
            <p:nvPr/>
          </p:nvSpPr>
          <p:spPr>
            <a:xfrm>
              <a:off x="4386384" y="1699846"/>
              <a:ext cx="2901462" cy="2295769"/>
            </a:xfrm>
            <a:prstGeom prst="bracePair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09564" y="178093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baseline="-25000" dirty="0"/>
                <a:t>12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0871" y="179363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baseline="-25000" dirty="0"/>
                <a:t>11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04706" y="177409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baseline="-25000" dirty="0"/>
                <a:t>1d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21285" y="234657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baseline="-25000" dirty="0"/>
                <a:t>22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90778" y="3489570"/>
              <a:ext cx="328980" cy="31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f</a:t>
              </a:r>
              <a:r>
                <a:rPr lang="en-US" baseline="-25000" dirty="0" err="1"/>
                <a:t>td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27785" y="236024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baseline="-25000" dirty="0"/>
                <a:t>23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81261" y="235932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baseline="-25000" dirty="0"/>
                <a:t>2d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32570" y="23465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baseline="-25000" dirty="0"/>
                <a:t>21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15770" y="279396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baseline="-25000" dirty="0"/>
                <a:t>33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18356" y="278228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baseline="-25000" dirty="0"/>
                <a:t>22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36380" y="278228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baseline="-25000" dirty="0"/>
                <a:t>21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30034" y="3505198"/>
              <a:ext cx="329036" cy="31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baseline="-25000" dirty="0"/>
                <a:t>t3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46101" y="3501295"/>
              <a:ext cx="329036" cy="31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baseline="-25000" dirty="0"/>
                <a:t>t2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50644" y="3501296"/>
              <a:ext cx="329036" cy="319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  <a:r>
                <a:rPr lang="en-US" baseline="-25000" dirty="0"/>
                <a:t>t1</a:t>
              </a:r>
              <a:endParaRPr lang="en-US" dirty="0"/>
            </a:p>
          </p:txBody>
        </p:sp>
        <p:sp>
          <p:nvSpPr>
            <p:cNvPr id="20" name="Down Arrow 19"/>
            <p:cNvSpPr/>
            <p:nvPr/>
          </p:nvSpPr>
          <p:spPr>
            <a:xfrm>
              <a:off x="3614616" y="1953847"/>
              <a:ext cx="830385" cy="1924538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FFFF"/>
                  </a:solidFill>
                </a:rPr>
                <a:t>T</a:t>
              </a:r>
              <a:br>
                <a:rPr lang="en-US" dirty="0">
                  <a:solidFill>
                    <a:srgbClr val="FFFFFF"/>
                  </a:solidFill>
                </a:rPr>
              </a:br>
              <a:r>
                <a:rPr lang="en-US" dirty="0">
                  <a:solidFill>
                    <a:srgbClr val="FFFFFF"/>
                  </a:solidFill>
                </a:rPr>
                <a:t>E</a:t>
              </a:r>
              <a:br>
                <a:rPr lang="en-US" dirty="0">
                  <a:solidFill>
                    <a:srgbClr val="FFFFFF"/>
                  </a:solidFill>
                </a:rPr>
              </a:br>
              <a:r>
                <a:rPr lang="en-US" dirty="0">
                  <a:solidFill>
                    <a:srgbClr val="FFFFFF"/>
                  </a:solidFill>
                </a:rPr>
                <a:t>RM</a:t>
              </a:r>
            </a:p>
            <a:p>
              <a:pPr algn="ctr"/>
              <a:r>
                <a:rPr lang="en-US" dirty="0">
                  <a:solidFill>
                    <a:srgbClr val="FFFFFF"/>
                  </a:solidFill>
                </a:rPr>
                <a:t>S</a:t>
              </a:r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4845537" y="840154"/>
              <a:ext cx="2012462" cy="88900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FFFF"/>
                  </a:solidFill>
                </a:rPr>
                <a:t>DOCUMENTS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773277" y="37375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3d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665392" y="259791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13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34022" y="2604623"/>
            <a:ext cx="36284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28665" y="3276219"/>
            <a:ext cx="36284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28664" y="3725860"/>
            <a:ext cx="36284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236553" y="4554145"/>
            <a:ext cx="36284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49444" y="4063401"/>
            <a:ext cx="183495" cy="6093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60000"/>
              </a:lnSpc>
            </a:pPr>
            <a:r>
              <a:rPr lang="en-US" dirty="0"/>
              <a:t>.</a:t>
            </a:r>
          </a:p>
          <a:p>
            <a:pPr>
              <a:lnSpc>
                <a:spcPct val="60000"/>
              </a:lnSpc>
            </a:pPr>
            <a:r>
              <a:rPr lang="en-US" dirty="0"/>
              <a:t>.</a:t>
            </a:r>
          </a:p>
          <a:p>
            <a:pPr>
              <a:lnSpc>
                <a:spcPct val="60000"/>
              </a:lnSpc>
            </a:pPr>
            <a:r>
              <a:rPr lang="en-US" dirty="0"/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291574" y="4066111"/>
            <a:ext cx="183495" cy="6093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60000"/>
              </a:lnSpc>
            </a:pPr>
            <a:r>
              <a:rPr lang="en-US" dirty="0"/>
              <a:t>.</a:t>
            </a:r>
          </a:p>
          <a:p>
            <a:pPr>
              <a:lnSpc>
                <a:spcPct val="60000"/>
              </a:lnSpc>
            </a:pPr>
            <a:r>
              <a:rPr lang="en-US" dirty="0"/>
              <a:t>.</a:t>
            </a:r>
          </a:p>
          <a:p>
            <a:pPr>
              <a:lnSpc>
                <a:spcPct val="60000"/>
              </a:lnSpc>
            </a:pPr>
            <a:r>
              <a:rPr lang="en-US" dirty="0"/>
              <a:t>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743362" y="4068821"/>
            <a:ext cx="183495" cy="6093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60000"/>
              </a:lnSpc>
            </a:pPr>
            <a:r>
              <a:rPr lang="en-US" dirty="0"/>
              <a:t>.</a:t>
            </a:r>
          </a:p>
          <a:p>
            <a:pPr>
              <a:lnSpc>
                <a:spcPct val="60000"/>
              </a:lnSpc>
            </a:pPr>
            <a:r>
              <a:rPr lang="en-US" dirty="0"/>
              <a:t>.</a:t>
            </a:r>
          </a:p>
          <a:p>
            <a:pPr>
              <a:lnSpc>
                <a:spcPct val="60000"/>
              </a:lnSpc>
            </a:pPr>
            <a:r>
              <a:rPr lang="en-US" dirty="0"/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842213" y="4047386"/>
            <a:ext cx="183495" cy="6093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60000"/>
              </a:lnSpc>
            </a:pPr>
            <a:r>
              <a:rPr lang="en-US" dirty="0"/>
              <a:t>.</a:t>
            </a:r>
          </a:p>
          <a:p>
            <a:pPr>
              <a:lnSpc>
                <a:spcPct val="60000"/>
              </a:lnSpc>
            </a:pPr>
            <a:r>
              <a:rPr lang="en-US" dirty="0"/>
              <a:t>.</a:t>
            </a:r>
          </a:p>
          <a:p>
            <a:pPr>
              <a:lnSpc>
                <a:spcPct val="60000"/>
              </a:lnSpc>
            </a:pPr>
            <a:r>
              <a:rPr lang="en-US" dirty="0"/>
              <a:t>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282068" y="4047384"/>
            <a:ext cx="183495" cy="6093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60000"/>
              </a:lnSpc>
            </a:pPr>
            <a:r>
              <a:rPr lang="en-US" dirty="0"/>
              <a:t>.</a:t>
            </a:r>
          </a:p>
          <a:p>
            <a:pPr>
              <a:lnSpc>
                <a:spcPct val="60000"/>
              </a:lnSpc>
            </a:pPr>
            <a:r>
              <a:rPr lang="en-US" dirty="0"/>
              <a:t>.</a:t>
            </a:r>
          </a:p>
          <a:p>
            <a:pPr>
              <a:lnSpc>
                <a:spcPct val="60000"/>
              </a:lnSpc>
            </a:pPr>
            <a:r>
              <a:rPr lang="en-US" dirty="0"/>
              <a:t>.</a:t>
            </a: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197821"/>
              </p:ext>
            </p:extLst>
          </p:nvPr>
        </p:nvGraphicFramePr>
        <p:xfrm>
          <a:off x="5320367" y="3230251"/>
          <a:ext cx="3617339" cy="979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Equation" r:id="rId3" imgW="609600" imgH="165100" progId="Equation.DSMT4">
                  <p:embed/>
                </p:oleObj>
              </mc:Choice>
              <mc:Fallback>
                <p:oleObj name="Equation" r:id="rId3" imgW="6096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20367" y="3230251"/>
                        <a:ext cx="3617339" cy="9796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Freeform 36"/>
          <p:cNvSpPr>
            <a:spLocks/>
          </p:cNvSpPr>
          <p:nvPr/>
        </p:nvSpPr>
        <p:spPr>
          <a:xfrm>
            <a:off x="571190" y="636031"/>
            <a:ext cx="2232458" cy="552154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solidFill>
                  <a:srgbClr val="FFFFFF"/>
                </a:solidFill>
              </a:rPr>
              <a:t>SVD</a:t>
            </a:r>
            <a:endParaRPr lang="en-US" sz="2800" kern="1200" dirty="0">
              <a:solidFill>
                <a:srgbClr val="FFFFFF"/>
              </a:solidFill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2951603" y="671817"/>
            <a:ext cx="5640463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Singular Value Decomposition of Term-Doc Matrix</a:t>
            </a:r>
            <a:endParaRPr lang="en-US" sz="1900" kern="1200" dirty="0"/>
          </a:p>
        </p:txBody>
      </p:sp>
      <p:sp>
        <p:nvSpPr>
          <p:cNvPr id="39" name="Rounded Rectangular Callout 38"/>
          <p:cNvSpPr/>
          <p:nvPr/>
        </p:nvSpPr>
        <p:spPr>
          <a:xfrm>
            <a:off x="5868753" y="1483747"/>
            <a:ext cx="2100491" cy="648984"/>
          </a:xfrm>
          <a:prstGeom prst="wedgeRoundRectCallout">
            <a:avLst>
              <a:gd name="adj1" fmla="val -139930"/>
              <a:gd name="adj2" fmla="val 11399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Term-Document Matrix (T)</a:t>
            </a:r>
          </a:p>
        </p:txBody>
      </p:sp>
      <p:sp>
        <p:nvSpPr>
          <p:cNvPr id="40" name="Rounded Rectangular Callout 39"/>
          <p:cNvSpPr/>
          <p:nvPr/>
        </p:nvSpPr>
        <p:spPr>
          <a:xfrm>
            <a:off x="6404327" y="4678745"/>
            <a:ext cx="2100491" cy="648984"/>
          </a:xfrm>
          <a:prstGeom prst="wedgeRoundRectCallout">
            <a:avLst>
              <a:gd name="adj1" fmla="val -21412"/>
              <a:gd name="adj2" fmla="val -13466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4"/>
                </a:solidFill>
              </a:rPr>
              <a:t>Identifies Term </a:t>
            </a:r>
            <a:r>
              <a:rPr lang="en-US" dirty="0">
                <a:solidFill>
                  <a:schemeClr val="accent4"/>
                </a:solidFill>
              </a:rPr>
              <a:t>Clusters</a:t>
            </a:r>
          </a:p>
        </p:txBody>
      </p:sp>
    </p:spTree>
    <p:extLst>
      <p:ext uri="{BB962C8B-B14F-4D97-AF65-F5344CB8AC3E}">
        <p14:creationId xmlns:p14="http://schemas.microsoft.com/office/powerpoint/2010/main" val="76434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290" y="501757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SVD:  Singular Value Decomposition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rgbClr val="660000"/>
                </a:solidFill>
              </a:rPr>
              <a:pPr/>
              <a:t>43</a:t>
            </a:fld>
            <a:endParaRPr lang="en-US" dirty="0">
              <a:solidFill>
                <a:srgbClr val="66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2765" y="1979086"/>
            <a:ext cx="7487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SVD Transforms the Term-Document Matrix - T: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0245125"/>
              </p:ext>
            </p:extLst>
          </p:nvPr>
        </p:nvGraphicFramePr>
        <p:xfrm>
          <a:off x="2830223" y="2811873"/>
          <a:ext cx="3617339" cy="979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" name="Equation" r:id="rId3" imgW="609600" imgH="165100" progId="Equation.DSMT4">
                  <p:embed/>
                </p:oleObj>
              </mc:Choice>
              <mc:Fallback>
                <p:oleObj name="Equation" r:id="rId3" imgW="6096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30223" y="2811873"/>
                        <a:ext cx="3617339" cy="9796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91189" y="4122315"/>
            <a:ext cx="76723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Where    U is a t x k </a:t>
            </a:r>
            <a:r>
              <a:rPr lang="en-US" sz="2000" b="1" dirty="0"/>
              <a:t>orthonormal</a:t>
            </a:r>
            <a:r>
              <a:rPr lang="en-US" sz="2000" dirty="0"/>
              <a:t> matrix, with t=number of terms</a:t>
            </a:r>
          </a:p>
          <a:p>
            <a:r>
              <a:rPr lang="en-US" sz="2000" dirty="0"/>
              <a:t>	V is k x d </a:t>
            </a:r>
            <a:r>
              <a:rPr lang="en-US" sz="2000" b="1" dirty="0"/>
              <a:t>orthonormal</a:t>
            </a:r>
            <a:r>
              <a:rPr lang="en-US" sz="2000" dirty="0"/>
              <a:t>, with d=number of documents, and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Σ</a:t>
            </a:r>
            <a:r>
              <a:rPr lang="en-US" sz="2000" dirty="0"/>
              <a:t> is k x k </a:t>
            </a:r>
            <a:r>
              <a:rPr lang="en-US" sz="2000" b="1" dirty="0"/>
              <a:t>diagonal</a:t>
            </a:r>
            <a:r>
              <a:rPr lang="en-US" sz="2000" dirty="0"/>
              <a:t> matrix containing the eigenvalues of T.</a:t>
            </a:r>
          </a:p>
          <a:p>
            <a:r>
              <a:rPr lang="en-US" sz="2000" dirty="0"/>
              <a:t>                k is the rank of T, where k ≤ t and k ≤ d.</a:t>
            </a:r>
          </a:p>
          <a:p>
            <a:endParaRPr lang="en-US" sz="2000" dirty="0"/>
          </a:p>
          <a:p>
            <a:r>
              <a:rPr lang="en-US" sz="2000" dirty="0"/>
              <a:t>Normally k is equal to the number of topic clusters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762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814258" y="2139371"/>
          <a:ext cx="7358841" cy="920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Equation" r:id="rId3" imgW="2133600" imgH="266700" progId="Equation.DSMT4">
                  <p:embed/>
                </p:oleObj>
              </mc:Choice>
              <mc:Fallback>
                <p:oleObj name="Equation" r:id="rId3" imgW="21336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4258" y="2139371"/>
                        <a:ext cx="7358841" cy="920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646" y="533117"/>
            <a:ext cx="8229600" cy="721276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SVD Rotations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rgbClr val="660000"/>
                </a:solidFill>
              </a:rPr>
              <a:pPr/>
              <a:t>44</a:t>
            </a:fld>
            <a:endParaRPr lang="en-US" dirty="0">
              <a:solidFill>
                <a:srgbClr val="66000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16037" y="3255916"/>
            <a:ext cx="8229600" cy="290203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Given an SVD solution there are an infinite number of equally good solutions defined by P.  </a:t>
            </a:r>
          </a:p>
          <a:p>
            <a:r>
              <a:rPr lang="en-US" sz="2800" dirty="0">
                <a:solidFill>
                  <a:schemeClr val="tx1"/>
                </a:solidFill>
              </a:rPr>
              <a:t>Most software do not allow for rotations.  The SAS EM uses a </a:t>
            </a:r>
            <a:r>
              <a:rPr lang="en-US" sz="2800" i="1" dirty="0" err="1">
                <a:solidFill>
                  <a:schemeClr val="tx1"/>
                </a:solidFill>
              </a:rPr>
              <a:t>Varimax</a:t>
            </a:r>
            <a:r>
              <a:rPr lang="en-US" sz="2800" i="1" dirty="0">
                <a:solidFill>
                  <a:schemeClr val="tx1"/>
                </a:solidFill>
              </a:rPr>
              <a:t> Rotation </a:t>
            </a:r>
            <a:r>
              <a:rPr lang="en-US" sz="2800" dirty="0">
                <a:solidFill>
                  <a:schemeClr val="tx1"/>
                </a:solidFill>
              </a:rPr>
              <a:t>to better identify meaningful topic clusters.  </a:t>
            </a:r>
          </a:p>
          <a:p>
            <a:r>
              <a:rPr lang="en-US" sz="2800" dirty="0">
                <a:solidFill>
                  <a:schemeClr val="tx1"/>
                </a:solidFill>
              </a:rPr>
              <a:t>This rotation is not done in Python SVD.</a:t>
            </a:r>
          </a:p>
        </p:txBody>
      </p:sp>
      <p:sp>
        <p:nvSpPr>
          <p:cNvPr id="4" name="Curved Down Arrow 3"/>
          <p:cNvSpPr/>
          <p:nvPr/>
        </p:nvSpPr>
        <p:spPr>
          <a:xfrm>
            <a:off x="4013148" y="1803189"/>
            <a:ext cx="2806638" cy="46120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urved Up Arrow 6"/>
          <p:cNvSpPr/>
          <p:nvPr/>
        </p:nvSpPr>
        <p:spPr>
          <a:xfrm>
            <a:off x="5612510" y="2914795"/>
            <a:ext cx="2116580" cy="29958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4566" y="1224264"/>
            <a:ext cx="674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The Term-Document matrix can be rotated</a:t>
            </a:r>
            <a:r>
              <a:rPr lang="en-US" sz="2000" i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1670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824" y="261939"/>
            <a:ext cx="6416676" cy="114300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dirty="0"/>
              <a:t>Normalized Term Frequency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475" y="1577975"/>
            <a:ext cx="7696200" cy="3914775"/>
          </a:xfrm>
        </p:spPr>
        <p:txBody>
          <a:bodyPr>
            <a:normAutofit/>
          </a:bodyPr>
          <a:lstStyle/>
          <a:p>
            <a:r>
              <a:rPr lang="en-US" sz="2800" dirty="0"/>
              <a:t>Term frequencies depend on the size of the document.</a:t>
            </a:r>
          </a:p>
          <a:p>
            <a:r>
              <a:rPr lang="en-US" sz="2800" dirty="0"/>
              <a:t>There are several ways to normalize the term frequencies.</a:t>
            </a:r>
          </a:p>
          <a:p>
            <a:r>
              <a:rPr lang="en-US" sz="2800" dirty="0"/>
              <a:t>Normalize using largest frequency or total word count</a:t>
            </a:r>
          </a:p>
          <a:p>
            <a:pPr lvl="1"/>
            <a:r>
              <a:rPr lang="en-US" sz="2400" i="1" dirty="0" err="1">
                <a:latin typeface="Cambria Math"/>
                <a:ea typeface="Calibri"/>
                <a:cs typeface="Times New Roman"/>
              </a:rPr>
              <a:t>tf</a:t>
            </a:r>
            <a:r>
              <a:rPr lang="en-US" sz="2400" i="1" baseline="-25000" dirty="0" err="1">
                <a:latin typeface="Cambria Math"/>
                <a:ea typeface="Calibri"/>
                <a:cs typeface="Times New Roman"/>
              </a:rPr>
              <a:t>ij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= </a:t>
            </a:r>
            <a:r>
              <a:rPr lang="en-US" sz="2400" i="1" dirty="0">
                <a:latin typeface="Cambria Math"/>
              </a:rPr>
              <a:t> </a:t>
            </a:r>
            <a:r>
              <a:rPr lang="en-US" sz="2400" i="1" dirty="0" err="1">
                <a:latin typeface="Cambria Math"/>
                <a:ea typeface="Calibri"/>
                <a:cs typeface="Times New Roman"/>
              </a:rPr>
              <a:t>f</a:t>
            </a:r>
            <a:r>
              <a:rPr lang="en-US" sz="2400" i="1" baseline="-25000" dirty="0" err="1">
                <a:latin typeface="Cambria Math"/>
                <a:ea typeface="Calibri"/>
                <a:cs typeface="Times New Roman"/>
              </a:rPr>
              <a:t>ij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 / max(f</a:t>
            </a:r>
            <a:r>
              <a:rPr lang="en-US" sz="2400" i="1" baseline="-25000" dirty="0">
                <a:latin typeface="Cambria Math"/>
                <a:ea typeface="Calibri"/>
                <a:cs typeface="Times New Roman"/>
              </a:rPr>
              <a:t>1j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, f</a:t>
            </a:r>
            <a:r>
              <a:rPr lang="en-US" sz="2400" i="1" baseline="-25000" dirty="0">
                <a:latin typeface="Cambria Math"/>
                <a:ea typeface="Calibri"/>
                <a:cs typeface="Times New Roman"/>
              </a:rPr>
              <a:t>2j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,   … </a:t>
            </a:r>
            <a:r>
              <a:rPr lang="en-US" sz="2400" i="1" dirty="0" err="1">
                <a:latin typeface="Cambria Math"/>
                <a:ea typeface="Calibri"/>
                <a:cs typeface="Times New Roman"/>
              </a:rPr>
              <a:t>f</a:t>
            </a:r>
            <a:r>
              <a:rPr lang="en-US" sz="2400" i="1" baseline="-25000" dirty="0" err="1">
                <a:latin typeface="Cambria Math"/>
                <a:ea typeface="Calibri"/>
                <a:cs typeface="Times New Roman"/>
              </a:rPr>
              <a:t>nj</a:t>
            </a:r>
            <a:r>
              <a:rPr lang="en-US" sz="2400" i="1" baseline="-25000" dirty="0">
                <a:latin typeface="Cambria Math"/>
                <a:ea typeface="Calibri"/>
                <a:cs typeface="Times New Roman"/>
              </a:rPr>
              <a:t> 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)</a:t>
            </a:r>
          </a:p>
          <a:p>
            <a:pPr lvl="1"/>
            <a:r>
              <a:rPr lang="en-US" sz="2400" i="1" dirty="0" err="1">
                <a:latin typeface="Cambria Math"/>
                <a:ea typeface="Calibri"/>
                <a:cs typeface="Times New Roman"/>
              </a:rPr>
              <a:t>tf</a:t>
            </a:r>
            <a:r>
              <a:rPr lang="en-US" sz="2400" i="1" baseline="-25000" dirty="0" err="1">
                <a:latin typeface="Cambria Math"/>
                <a:ea typeface="Calibri"/>
                <a:cs typeface="Times New Roman"/>
              </a:rPr>
              <a:t>ij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= </a:t>
            </a:r>
            <a:r>
              <a:rPr lang="en-US" sz="2400" i="1" dirty="0">
                <a:latin typeface="Cambria Math"/>
              </a:rPr>
              <a:t> </a:t>
            </a:r>
            <a:r>
              <a:rPr lang="en-US" sz="2400" i="1" dirty="0" err="1">
                <a:latin typeface="Cambria Math"/>
                <a:ea typeface="Calibri"/>
                <a:cs typeface="Times New Roman"/>
              </a:rPr>
              <a:t>f</a:t>
            </a:r>
            <a:r>
              <a:rPr lang="en-US" sz="2400" i="1" baseline="-25000" dirty="0" err="1">
                <a:latin typeface="Cambria Math"/>
                <a:ea typeface="Calibri"/>
                <a:cs typeface="Times New Roman"/>
              </a:rPr>
              <a:t>ij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 / sum(f</a:t>
            </a:r>
            <a:r>
              <a:rPr lang="en-US" sz="2400" i="1" baseline="-25000" dirty="0">
                <a:latin typeface="Cambria Math"/>
                <a:ea typeface="Calibri"/>
                <a:cs typeface="Times New Roman"/>
              </a:rPr>
              <a:t>1j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, f</a:t>
            </a:r>
            <a:r>
              <a:rPr lang="en-US" sz="2400" i="1" baseline="-25000" dirty="0">
                <a:latin typeface="Cambria Math"/>
                <a:ea typeface="Calibri"/>
                <a:cs typeface="Times New Roman"/>
              </a:rPr>
              <a:t>2j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,   … </a:t>
            </a:r>
            <a:r>
              <a:rPr lang="en-US" sz="2400" i="1" dirty="0" err="1">
                <a:latin typeface="Cambria Math"/>
                <a:ea typeface="Calibri"/>
                <a:cs typeface="Times New Roman"/>
              </a:rPr>
              <a:t>f</a:t>
            </a:r>
            <a:r>
              <a:rPr lang="en-US" sz="2400" i="1" baseline="-25000" dirty="0" err="1">
                <a:latin typeface="Cambria Math"/>
                <a:ea typeface="Calibri"/>
                <a:cs typeface="Times New Roman"/>
              </a:rPr>
              <a:t>nj</a:t>
            </a:r>
            <a:r>
              <a:rPr lang="en-US" sz="2400" i="1" baseline="-25000" dirty="0">
                <a:latin typeface="Cambria Math"/>
                <a:ea typeface="Calibri"/>
                <a:cs typeface="Times New Roman"/>
              </a:rPr>
              <a:t> 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)</a:t>
            </a:r>
            <a:endParaRPr lang="en-US" sz="2400" baseline="-25000" dirty="0"/>
          </a:p>
          <a:p>
            <a:pPr lvl="1"/>
            <a:endParaRPr lang="en-US" sz="2400" baseline="-25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45</a:t>
            </a:fld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2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824" y="261939"/>
            <a:ext cx="6416676" cy="114300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dirty="0"/>
              <a:t>Inverse Document Frequency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475" y="1577975"/>
            <a:ext cx="7696200" cy="456882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If </a:t>
            </a:r>
            <a:r>
              <a:rPr lang="en-US" sz="2800" dirty="0">
                <a:solidFill>
                  <a:srgbClr val="660000"/>
                </a:solidFill>
              </a:rPr>
              <a:t>d = total number of documents</a:t>
            </a:r>
            <a:r>
              <a:rPr lang="en-US" sz="2800" dirty="0"/>
              <a:t>, the </a:t>
            </a:r>
            <a:r>
              <a:rPr lang="en-US" sz="2800" i="1" dirty="0" err="1">
                <a:solidFill>
                  <a:srgbClr val="660000"/>
                </a:solidFill>
                <a:latin typeface="Cambria Math"/>
                <a:ea typeface="Calibri"/>
                <a:cs typeface="Times New Roman"/>
              </a:rPr>
              <a:t>idf</a:t>
            </a:r>
            <a:r>
              <a:rPr lang="en-US" sz="2800" i="1" baseline="-25000" dirty="0" err="1">
                <a:solidFill>
                  <a:srgbClr val="660000"/>
                </a:solidFill>
                <a:latin typeface="Cambria Math"/>
                <a:ea typeface="Calibri"/>
                <a:cs typeface="Times New Roman"/>
              </a:rPr>
              <a:t>i</a:t>
            </a:r>
            <a:r>
              <a:rPr lang="en-US" sz="2800" i="1" baseline="-25000" dirty="0">
                <a:solidFill>
                  <a:srgbClr val="660000"/>
                </a:solidFill>
                <a:latin typeface="Cambria Math"/>
                <a:ea typeface="Calibri"/>
                <a:cs typeface="Times New Roman"/>
              </a:rPr>
              <a:t> </a:t>
            </a:r>
            <a:r>
              <a:rPr lang="en-US" sz="2800" dirty="0"/>
              <a:t> for the </a:t>
            </a:r>
            <a:r>
              <a:rPr lang="en-US" sz="2800" dirty="0" err="1"/>
              <a:t>ith</a:t>
            </a:r>
            <a:r>
              <a:rPr lang="en-US" sz="2800" dirty="0"/>
              <a:t> term is:</a:t>
            </a:r>
          </a:p>
          <a:p>
            <a:pPr lvl="1"/>
            <a:r>
              <a:rPr lang="en-US" sz="2400" i="1" dirty="0" err="1">
                <a:latin typeface="Cambria Math"/>
                <a:ea typeface="Calibri"/>
                <a:cs typeface="Times New Roman"/>
              </a:rPr>
              <a:t>idf</a:t>
            </a:r>
            <a:r>
              <a:rPr lang="en-US" sz="2400" i="1" baseline="-25000" dirty="0" err="1">
                <a:latin typeface="Cambria Math"/>
                <a:ea typeface="Calibri"/>
                <a:cs typeface="Times New Roman"/>
              </a:rPr>
              <a:t>i</a:t>
            </a:r>
            <a:r>
              <a:rPr lang="en-US" sz="2400" i="1" baseline="-25000" dirty="0">
                <a:latin typeface="Cambria Math"/>
                <a:ea typeface="Calibri"/>
                <a:cs typeface="Times New Roman"/>
              </a:rPr>
              <a:t>  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= log(d/d</a:t>
            </a:r>
            <a:r>
              <a:rPr lang="en-US" sz="2400" i="1" baseline="-25000" dirty="0">
                <a:latin typeface="Cambria Math"/>
                <a:ea typeface="Calibri"/>
                <a:cs typeface="Times New Roman"/>
              </a:rPr>
              <a:t>i 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) where d</a:t>
            </a:r>
            <a:r>
              <a:rPr lang="en-US" sz="2400" i="1" baseline="-25000" dirty="0">
                <a:latin typeface="Cambria Math"/>
                <a:ea typeface="Calibri"/>
                <a:cs typeface="Times New Roman"/>
              </a:rPr>
              <a:t>i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is the number of documents in the collection that contain the </a:t>
            </a:r>
            <a:r>
              <a:rPr lang="en-US" sz="2400" i="1" dirty="0" err="1">
                <a:latin typeface="Cambria Math"/>
                <a:ea typeface="Calibri"/>
                <a:cs typeface="Times New Roman"/>
              </a:rPr>
              <a:t>ith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term.</a:t>
            </a:r>
          </a:p>
          <a:p>
            <a:pPr lvl="1"/>
            <a:r>
              <a:rPr lang="en-US" sz="2400" i="1" dirty="0">
                <a:latin typeface="Cambria Math"/>
                <a:ea typeface="Calibri"/>
                <a:cs typeface="Times New Roman"/>
              </a:rPr>
              <a:t>0 ≤ </a:t>
            </a:r>
            <a:r>
              <a:rPr lang="en-US" sz="2400" i="1" dirty="0" err="1">
                <a:latin typeface="Cambria Math"/>
                <a:ea typeface="Calibri"/>
                <a:cs typeface="Times New Roman"/>
              </a:rPr>
              <a:t>idf</a:t>
            </a:r>
            <a:r>
              <a:rPr lang="en-US" sz="2400" i="1" baseline="-25000" dirty="0" err="1">
                <a:latin typeface="Cambria Math"/>
                <a:ea typeface="Calibri"/>
                <a:cs typeface="Times New Roman"/>
              </a:rPr>
              <a:t>i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≤log(d), for all terms</a:t>
            </a:r>
          </a:p>
          <a:p>
            <a:r>
              <a:rPr lang="en-US" sz="2800" dirty="0"/>
              <a:t>The inverse document frequency is a measure of how many documents contain the </a:t>
            </a:r>
            <a:r>
              <a:rPr lang="en-US" sz="2800" dirty="0" err="1"/>
              <a:t>ith</a:t>
            </a:r>
            <a:r>
              <a:rPr lang="en-US" sz="2800" dirty="0"/>
              <a:t> term.</a:t>
            </a:r>
          </a:p>
          <a:p>
            <a:pPr lvl="1"/>
            <a:r>
              <a:rPr lang="en-US" sz="2400" i="1" dirty="0" err="1">
                <a:latin typeface="Cambria Math"/>
                <a:ea typeface="Calibri"/>
                <a:cs typeface="Times New Roman"/>
              </a:rPr>
              <a:t>idf</a:t>
            </a:r>
            <a:r>
              <a:rPr lang="en-US" sz="2400" i="1" baseline="-25000" dirty="0" err="1">
                <a:latin typeface="Cambria Math"/>
                <a:ea typeface="Calibri"/>
                <a:cs typeface="Times New Roman"/>
              </a:rPr>
              <a:t>i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= 0, 	if every document contains the </a:t>
            </a:r>
            <a:r>
              <a:rPr lang="en-US" sz="2400" i="1" dirty="0" err="1">
                <a:latin typeface="Cambria Math"/>
                <a:ea typeface="Calibri"/>
                <a:cs typeface="Times New Roman"/>
              </a:rPr>
              <a:t>ith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term </a:t>
            </a:r>
          </a:p>
          <a:p>
            <a:pPr lvl="1"/>
            <a:r>
              <a:rPr lang="en-US" sz="2400" i="1" dirty="0" err="1">
                <a:latin typeface="Cambria Math"/>
                <a:ea typeface="Calibri"/>
                <a:cs typeface="Times New Roman"/>
              </a:rPr>
              <a:t>idf</a:t>
            </a:r>
            <a:r>
              <a:rPr lang="en-US" sz="2400" i="1" baseline="-25000" dirty="0" err="1">
                <a:latin typeface="Cambria Math"/>
                <a:ea typeface="Calibri"/>
                <a:cs typeface="Times New Roman"/>
              </a:rPr>
              <a:t>i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= log(d), if the </a:t>
            </a:r>
            <a:r>
              <a:rPr lang="en-US" sz="2400" i="1" dirty="0" err="1">
                <a:latin typeface="Cambria Math"/>
                <a:ea typeface="Calibri"/>
                <a:cs typeface="Times New Roman"/>
              </a:rPr>
              <a:t>ith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term appears in only one document</a:t>
            </a:r>
            <a:endParaRPr lang="en-US" sz="2400" dirty="0"/>
          </a:p>
          <a:p>
            <a:pPr lvl="1"/>
            <a:endParaRPr lang="en-US" dirty="0">
              <a:latin typeface="Cambria Math"/>
              <a:ea typeface="Calibri"/>
              <a:cs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46</a:t>
            </a:fld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1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824" y="261939"/>
            <a:ext cx="6416676" cy="1143000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IDF for Python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475" y="1577975"/>
            <a:ext cx="7696200" cy="456882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If </a:t>
            </a:r>
            <a:r>
              <a:rPr lang="en-US" sz="2800" dirty="0">
                <a:solidFill>
                  <a:srgbClr val="660000"/>
                </a:solidFill>
              </a:rPr>
              <a:t>d = total number of documents</a:t>
            </a:r>
            <a:r>
              <a:rPr lang="en-US" sz="2800" dirty="0"/>
              <a:t>, the </a:t>
            </a:r>
            <a:r>
              <a:rPr lang="en-US" sz="2800" i="1" dirty="0" err="1">
                <a:solidFill>
                  <a:srgbClr val="660000"/>
                </a:solidFill>
                <a:latin typeface="Cambria Math"/>
                <a:ea typeface="Calibri"/>
                <a:cs typeface="Times New Roman"/>
              </a:rPr>
              <a:t>idf</a:t>
            </a:r>
            <a:r>
              <a:rPr lang="en-US" sz="2800" i="1" baseline="-25000" dirty="0" err="1">
                <a:solidFill>
                  <a:srgbClr val="660000"/>
                </a:solidFill>
                <a:latin typeface="Cambria Math"/>
                <a:ea typeface="Calibri"/>
                <a:cs typeface="Times New Roman"/>
              </a:rPr>
              <a:t>i</a:t>
            </a:r>
            <a:r>
              <a:rPr lang="en-US" sz="2800" i="1" baseline="-25000" dirty="0">
                <a:solidFill>
                  <a:srgbClr val="660000"/>
                </a:solidFill>
                <a:latin typeface="Cambria Math"/>
                <a:ea typeface="Calibri"/>
                <a:cs typeface="Times New Roman"/>
              </a:rPr>
              <a:t> </a:t>
            </a:r>
            <a:r>
              <a:rPr lang="en-US" sz="2800" dirty="0"/>
              <a:t> for the </a:t>
            </a:r>
            <a:r>
              <a:rPr lang="en-US" sz="2800" dirty="0" err="1"/>
              <a:t>ith</a:t>
            </a:r>
            <a:r>
              <a:rPr lang="en-US" sz="2800" dirty="0"/>
              <a:t> term is:</a:t>
            </a:r>
          </a:p>
          <a:p>
            <a:pPr lvl="1"/>
            <a:r>
              <a:rPr lang="en-US" sz="2400" i="1" dirty="0" err="1">
                <a:latin typeface="Cambria Math"/>
                <a:ea typeface="Calibri"/>
                <a:cs typeface="Times New Roman"/>
              </a:rPr>
              <a:t>idf</a:t>
            </a:r>
            <a:r>
              <a:rPr lang="en-US" sz="2400" i="1" baseline="-25000" dirty="0" err="1">
                <a:latin typeface="Cambria Math"/>
                <a:ea typeface="Calibri"/>
                <a:cs typeface="Times New Roman"/>
              </a:rPr>
              <a:t>i</a:t>
            </a:r>
            <a:r>
              <a:rPr lang="en-US" sz="2400" i="1" baseline="-25000" dirty="0">
                <a:latin typeface="Cambria Math"/>
                <a:ea typeface="Calibri"/>
                <a:cs typeface="Times New Roman"/>
              </a:rPr>
              <a:t>  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= log[(d+1)/(d</a:t>
            </a:r>
            <a:r>
              <a:rPr lang="en-US" sz="2400" i="1" baseline="-25000" dirty="0">
                <a:latin typeface="Cambria Math"/>
                <a:ea typeface="Calibri"/>
                <a:cs typeface="Times New Roman"/>
              </a:rPr>
              <a:t>i 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+1)] where </a:t>
            </a:r>
            <a:br>
              <a:rPr lang="en-US" sz="2400" i="1" dirty="0">
                <a:latin typeface="Cambria Math"/>
                <a:ea typeface="Calibri"/>
                <a:cs typeface="Times New Roman"/>
              </a:rPr>
            </a:br>
            <a:r>
              <a:rPr lang="en-US" sz="2400" i="1" dirty="0">
                <a:latin typeface="Cambria Math"/>
                <a:ea typeface="Calibri"/>
                <a:cs typeface="Times New Roman"/>
              </a:rPr>
              <a:t>d</a:t>
            </a:r>
            <a:r>
              <a:rPr lang="en-US" sz="2400" i="1" baseline="-25000" dirty="0">
                <a:latin typeface="Cambria Math"/>
                <a:ea typeface="Calibri"/>
                <a:cs typeface="Times New Roman"/>
              </a:rPr>
              <a:t>i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=number of documents containing the </a:t>
            </a:r>
            <a:r>
              <a:rPr lang="en-US" sz="2400" i="1" dirty="0" err="1">
                <a:latin typeface="Cambria Math"/>
                <a:ea typeface="Calibri"/>
                <a:cs typeface="Times New Roman"/>
              </a:rPr>
              <a:t>ith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term.</a:t>
            </a:r>
          </a:p>
          <a:p>
            <a:pPr lvl="1"/>
            <a:r>
              <a:rPr lang="en-US" sz="2400" i="1" dirty="0">
                <a:latin typeface="Cambria Math"/>
                <a:ea typeface="Calibri"/>
                <a:cs typeface="Times New Roman"/>
              </a:rPr>
              <a:t>0 ≤ </a:t>
            </a:r>
            <a:r>
              <a:rPr lang="en-US" sz="2400" i="1" dirty="0" err="1">
                <a:latin typeface="Cambria Math"/>
                <a:ea typeface="Calibri"/>
                <a:cs typeface="Times New Roman"/>
              </a:rPr>
              <a:t>idf</a:t>
            </a:r>
            <a:r>
              <a:rPr lang="en-US" sz="2400" i="1" baseline="-25000" dirty="0" err="1">
                <a:latin typeface="Cambria Math"/>
                <a:ea typeface="Calibri"/>
                <a:cs typeface="Times New Roman"/>
              </a:rPr>
              <a:t>i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≤log((d+1)/2), for all terms</a:t>
            </a:r>
          </a:p>
          <a:p>
            <a:r>
              <a:rPr lang="en-US" sz="2800" dirty="0"/>
              <a:t>The inverse document frequency is a measure of how many documents contain the </a:t>
            </a:r>
            <a:r>
              <a:rPr lang="en-US" sz="2800" dirty="0" err="1"/>
              <a:t>ith</a:t>
            </a:r>
            <a:r>
              <a:rPr lang="en-US" sz="2800" dirty="0"/>
              <a:t> term.</a:t>
            </a:r>
          </a:p>
          <a:p>
            <a:pPr lvl="1"/>
            <a:r>
              <a:rPr lang="en-US" sz="2400" i="1" dirty="0" err="1">
                <a:latin typeface="Cambria Math"/>
                <a:ea typeface="Calibri"/>
                <a:cs typeface="Times New Roman"/>
              </a:rPr>
              <a:t>idf</a:t>
            </a:r>
            <a:r>
              <a:rPr lang="en-US" sz="2400" i="1" baseline="-25000" dirty="0" err="1">
                <a:latin typeface="Cambria Math"/>
                <a:ea typeface="Calibri"/>
                <a:cs typeface="Times New Roman"/>
              </a:rPr>
              <a:t>i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= 0,</a:t>
            </a:r>
            <a:br>
              <a:rPr lang="en-US" sz="2400" i="1" dirty="0">
                <a:latin typeface="Cambria Math"/>
                <a:ea typeface="Calibri"/>
                <a:cs typeface="Times New Roman"/>
              </a:rPr>
            </a:br>
            <a:r>
              <a:rPr lang="en-US" sz="2400" i="1" dirty="0">
                <a:latin typeface="Cambria Math"/>
                <a:ea typeface="Calibri"/>
                <a:cs typeface="Times New Roman"/>
              </a:rPr>
              <a:t>if every document contains the </a:t>
            </a:r>
            <a:r>
              <a:rPr lang="en-US" sz="2400" i="1" dirty="0" err="1">
                <a:latin typeface="Cambria Math"/>
                <a:ea typeface="Calibri"/>
                <a:cs typeface="Times New Roman"/>
              </a:rPr>
              <a:t>ith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term </a:t>
            </a:r>
          </a:p>
          <a:p>
            <a:pPr lvl="1"/>
            <a:r>
              <a:rPr lang="en-US" sz="2400" i="1" dirty="0" err="1">
                <a:latin typeface="Cambria Math"/>
                <a:ea typeface="Calibri"/>
                <a:cs typeface="Times New Roman"/>
              </a:rPr>
              <a:t>idf</a:t>
            </a:r>
            <a:r>
              <a:rPr lang="en-US" sz="2400" i="1" baseline="-25000" dirty="0" err="1">
                <a:latin typeface="Cambria Math"/>
                <a:ea typeface="Calibri"/>
                <a:cs typeface="Times New Roman"/>
              </a:rPr>
              <a:t>i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= log[(d+1)/2], </a:t>
            </a:r>
            <a:br>
              <a:rPr lang="en-US" sz="2400" i="1" dirty="0">
                <a:latin typeface="Cambria Math"/>
                <a:ea typeface="Calibri"/>
                <a:cs typeface="Times New Roman"/>
              </a:rPr>
            </a:br>
            <a:r>
              <a:rPr lang="en-US" sz="2400" i="1" dirty="0">
                <a:latin typeface="Cambria Math"/>
                <a:ea typeface="Calibri"/>
                <a:cs typeface="Times New Roman"/>
              </a:rPr>
              <a:t>if the </a:t>
            </a:r>
            <a:r>
              <a:rPr lang="en-US" sz="2400" i="1" dirty="0" err="1">
                <a:latin typeface="Cambria Math"/>
                <a:ea typeface="Calibri"/>
                <a:cs typeface="Times New Roman"/>
              </a:rPr>
              <a:t>ith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term appears in only one document</a:t>
            </a:r>
            <a:endParaRPr lang="en-US" sz="2400" dirty="0"/>
          </a:p>
          <a:p>
            <a:pPr lvl="1"/>
            <a:endParaRPr lang="en-US" dirty="0">
              <a:latin typeface="Cambria Math"/>
              <a:ea typeface="Calibri"/>
              <a:cs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47</a:t>
            </a:fld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4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824" y="261939"/>
            <a:ext cx="6416676" cy="1143000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TF-IDF (most software)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475" y="1577975"/>
            <a:ext cx="7696200" cy="4568825"/>
          </a:xfrm>
        </p:spPr>
        <p:txBody>
          <a:bodyPr>
            <a:normAutofit/>
          </a:bodyPr>
          <a:lstStyle/>
          <a:p>
            <a:r>
              <a:rPr lang="en-US" sz="2800" dirty="0"/>
              <a:t>The term weight TF-IDF is the term frequency weighted by the inverse document frequency.</a:t>
            </a:r>
          </a:p>
          <a:p>
            <a:pPr lvl="1"/>
            <a:r>
              <a:rPr lang="en-US" sz="2400" i="1" dirty="0" err="1">
                <a:latin typeface="Cambria Math"/>
                <a:ea typeface="Calibri"/>
                <a:cs typeface="Times New Roman"/>
              </a:rPr>
              <a:t>w</a:t>
            </a:r>
            <a:r>
              <a:rPr lang="en-US" sz="2400" i="1" baseline="-25000" dirty="0" err="1">
                <a:latin typeface="Cambria Math"/>
                <a:ea typeface="Calibri"/>
                <a:cs typeface="Times New Roman"/>
              </a:rPr>
              <a:t>ij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= </a:t>
            </a:r>
            <a:r>
              <a:rPr lang="en-US" sz="2400" i="1" dirty="0" err="1">
                <a:latin typeface="Cambria Math"/>
                <a:ea typeface="Calibri"/>
                <a:cs typeface="Times New Roman"/>
              </a:rPr>
              <a:t>f</a:t>
            </a:r>
            <a:r>
              <a:rPr lang="en-US" sz="2400" i="1" baseline="-25000" dirty="0" err="1">
                <a:latin typeface="Cambria Math"/>
                <a:ea typeface="Calibri"/>
                <a:cs typeface="Times New Roman"/>
              </a:rPr>
              <a:t>ij</a:t>
            </a:r>
            <a:r>
              <a:rPr lang="en-US" sz="2400" i="1" baseline="-25000" dirty="0">
                <a:latin typeface="Cambria Math"/>
                <a:ea typeface="Calibri"/>
                <a:cs typeface="Times New Roman"/>
              </a:rPr>
              <a:t> 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x </a:t>
            </a:r>
            <a:r>
              <a:rPr lang="en-US" sz="2400" i="1" dirty="0" err="1">
                <a:latin typeface="Cambria Math"/>
                <a:ea typeface="Calibri"/>
                <a:cs typeface="Times New Roman"/>
              </a:rPr>
              <a:t>idf</a:t>
            </a:r>
            <a:r>
              <a:rPr lang="en-US" sz="2400" i="1" baseline="-25000" dirty="0" err="1">
                <a:latin typeface="Cambria Math"/>
                <a:ea typeface="Calibri"/>
                <a:cs typeface="Times New Roman"/>
              </a:rPr>
              <a:t>i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 </a:t>
            </a:r>
          </a:p>
          <a:p>
            <a:pPr lvl="1"/>
            <a:r>
              <a:rPr lang="en-US" sz="2400" i="1" dirty="0">
                <a:latin typeface="Cambria Math"/>
                <a:ea typeface="Calibri"/>
                <a:cs typeface="Times New Roman"/>
              </a:rPr>
              <a:t>If all documents contain the </a:t>
            </a:r>
            <a:r>
              <a:rPr lang="en-US" sz="2400" i="1" dirty="0" err="1">
                <a:latin typeface="Cambria Math"/>
                <a:ea typeface="Calibri"/>
                <a:cs typeface="Times New Roman"/>
              </a:rPr>
              <a:t>ith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term, </a:t>
            </a:r>
            <a:r>
              <a:rPr lang="en-US" sz="2400" i="1" dirty="0" err="1">
                <a:latin typeface="Cambria Math"/>
                <a:ea typeface="Calibri"/>
                <a:cs typeface="Times New Roman"/>
              </a:rPr>
              <a:t>w</a:t>
            </a:r>
            <a:r>
              <a:rPr lang="en-US" sz="2400" i="1" baseline="-25000" dirty="0" err="1">
                <a:latin typeface="Cambria Math"/>
                <a:ea typeface="Calibri"/>
                <a:cs typeface="Times New Roman"/>
              </a:rPr>
              <a:t>ij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= 0 .</a:t>
            </a:r>
          </a:p>
          <a:p>
            <a:pPr lvl="1"/>
            <a:r>
              <a:rPr lang="en-US" sz="2400" i="1" dirty="0">
                <a:latin typeface="Cambria Math"/>
                <a:ea typeface="Calibri"/>
                <a:cs typeface="Times New Roman"/>
              </a:rPr>
              <a:t>If only one document contains the </a:t>
            </a:r>
            <a:r>
              <a:rPr lang="en-US" sz="2400" i="1" dirty="0" err="1">
                <a:latin typeface="Cambria Math"/>
                <a:ea typeface="Calibri"/>
                <a:cs typeface="Times New Roman"/>
              </a:rPr>
              <a:t>ith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term then the raw term frequency </a:t>
            </a:r>
            <a:r>
              <a:rPr lang="en-US" sz="2400" i="1" dirty="0" err="1">
                <a:latin typeface="Cambria Math"/>
                <a:ea typeface="Calibri"/>
                <a:cs typeface="Times New Roman"/>
              </a:rPr>
              <a:t>f</a:t>
            </a:r>
            <a:r>
              <a:rPr lang="en-US" sz="2400" i="1" baseline="-25000" dirty="0" err="1">
                <a:latin typeface="Cambria Math"/>
                <a:ea typeface="Calibri"/>
                <a:cs typeface="Times New Roman"/>
              </a:rPr>
              <a:t>ij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is increased by log(d).</a:t>
            </a:r>
          </a:p>
          <a:p>
            <a:pPr lvl="1"/>
            <a:r>
              <a:rPr lang="en-US" sz="2400" i="1" dirty="0">
                <a:latin typeface="Cambria Math"/>
                <a:ea typeface="Calibri"/>
                <a:cs typeface="Times New Roman"/>
              </a:rPr>
              <a:t>Essentially TF-IDF </a:t>
            </a:r>
            <a:r>
              <a:rPr lang="en-US" sz="2400" i="1" dirty="0">
                <a:solidFill>
                  <a:srgbClr val="FF0000"/>
                </a:solidFill>
                <a:latin typeface="Cambria Math"/>
                <a:ea typeface="Calibri"/>
                <a:cs typeface="Times New Roman"/>
              </a:rPr>
              <a:t>reduces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the term frequency for terms that appear in all or most documents and </a:t>
            </a:r>
            <a:r>
              <a:rPr lang="en-US" sz="2400" i="1" dirty="0">
                <a:solidFill>
                  <a:srgbClr val="FF0000"/>
                </a:solidFill>
                <a:latin typeface="Cambria Math"/>
                <a:ea typeface="Calibri"/>
                <a:cs typeface="Times New Roman"/>
              </a:rPr>
              <a:t>increases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the term frequency when the term appears only in a small number of documents.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48</a:t>
            </a:fld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6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824" y="261939"/>
            <a:ext cx="6416676" cy="1143000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TF-IDF (Python </a:t>
            </a:r>
            <a:r>
              <a:rPr lang="en-US" dirty="0" err="1"/>
              <a:t>sklearn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475" y="1577975"/>
            <a:ext cx="7696200" cy="4568825"/>
          </a:xfrm>
        </p:spPr>
        <p:txBody>
          <a:bodyPr>
            <a:normAutofit/>
          </a:bodyPr>
          <a:lstStyle/>
          <a:p>
            <a:r>
              <a:rPr lang="en-US" sz="2800" dirty="0"/>
              <a:t>The term weight TF-IDF is the term frequency weighted by the inverse document frequency.</a:t>
            </a:r>
          </a:p>
          <a:p>
            <a:pPr lvl="1"/>
            <a:r>
              <a:rPr lang="en-US" sz="2400" i="1" dirty="0" err="1">
                <a:latin typeface="Cambria Math"/>
                <a:ea typeface="Calibri"/>
                <a:cs typeface="Times New Roman"/>
              </a:rPr>
              <a:t>w</a:t>
            </a:r>
            <a:r>
              <a:rPr lang="en-US" sz="2400" i="1" baseline="-25000" dirty="0" err="1">
                <a:latin typeface="Cambria Math"/>
                <a:ea typeface="Calibri"/>
                <a:cs typeface="Times New Roman"/>
              </a:rPr>
              <a:t>ij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= </a:t>
            </a:r>
            <a:r>
              <a:rPr lang="en-US" sz="2400" i="1" dirty="0" err="1">
                <a:latin typeface="Cambria Math"/>
                <a:ea typeface="Calibri"/>
                <a:cs typeface="Times New Roman"/>
              </a:rPr>
              <a:t>f</a:t>
            </a:r>
            <a:r>
              <a:rPr lang="en-US" sz="2400" i="1" baseline="-25000" dirty="0" err="1">
                <a:latin typeface="Cambria Math"/>
                <a:ea typeface="Calibri"/>
                <a:cs typeface="Times New Roman"/>
              </a:rPr>
              <a:t>ij</a:t>
            </a:r>
            <a:r>
              <a:rPr lang="en-US" sz="2400" i="1" baseline="-25000" dirty="0">
                <a:latin typeface="Cambria Math"/>
                <a:ea typeface="Calibri"/>
                <a:cs typeface="Times New Roman"/>
              </a:rPr>
              <a:t> 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x log[(d+1)/(d</a:t>
            </a:r>
            <a:r>
              <a:rPr lang="en-US" sz="2400" i="1" baseline="-25000" dirty="0">
                <a:latin typeface="Cambria Math"/>
                <a:ea typeface="Calibri"/>
                <a:cs typeface="Times New Roman"/>
              </a:rPr>
              <a:t>i 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+1)] </a:t>
            </a:r>
            <a:br>
              <a:rPr lang="en-US" sz="2400" i="1" dirty="0">
                <a:latin typeface="Cambria Math"/>
                <a:ea typeface="Calibri"/>
                <a:cs typeface="Times New Roman"/>
              </a:rPr>
            </a:br>
            <a:r>
              <a:rPr lang="en-US" sz="2400" i="1" dirty="0">
                <a:latin typeface="Cambria Math"/>
                <a:ea typeface="Calibri"/>
                <a:cs typeface="Times New Roman"/>
              </a:rPr>
              <a:t>If all documents contain the </a:t>
            </a:r>
            <a:r>
              <a:rPr lang="en-US" sz="2400" i="1" dirty="0" err="1">
                <a:latin typeface="Cambria Math"/>
                <a:ea typeface="Calibri"/>
                <a:cs typeface="Times New Roman"/>
              </a:rPr>
              <a:t>ith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term, </a:t>
            </a:r>
            <a:r>
              <a:rPr lang="en-US" sz="2400" i="1" dirty="0" err="1">
                <a:latin typeface="Cambria Math"/>
                <a:ea typeface="Calibri"/>
                <a:cs typeface="Times New Roman"/>
              </a:rPr>
              <a:t>w</a:t>
            </a:r>
            <a:r>
              <a:rPr lang="en-US" sz="2400" i="1" baseline="-25000" dirty="0" err="1">
                <a:latin typeface="Cambria Math"/>
                <a:ea typeface="Calibri"/>
                <a:cs typeface="Times New Roman"/>
              </a:rPr>
              <a:t>ij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= 0 .</a:t>
            </a:r>
          </a:p>
          <a:p>
            <a:pPr lvl="1"/>
            <a:r>
              <a:rPr lang="en-US" sz="2400" i="1" dirty="0">
                <a:latin typeface="Cambria Math"/>
                <a:ea typeface="Calibri"/>
                <a:cs typeface="Times New Roman"/>
              </a:rPr>
              <a:t>If only one document contains the </a:t>
            </a:r>
            <a:r>
              <a:rPr lang="en-US" sz="2400" i="1" dirty="0" err="1">
                <a:latin typeface="Cambria Math"/>
                <a:ea typeface="Calibri"/>
                <a:cs typeface="Times New Roman"/>
              </a:rPr>
              <a:t>ith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term then the raw term frequency </a:t>
            </a:r>
            <a:r>
              <a:rPr lang="en-US" sz="2400" i="1" dirty="0" err="1">
                <a:latin typeface="Cambria Math"/>
                <a:ea typeface="Calibri"/>
                <a:cs typeface="Times New Roman"/>
              </a:rPr>
              <a:t>f</a:t>
            </a:r>
            <a:r>
              <a:rPr lang="en-US" sz="2400" i="1" baseline="-25000" dirty="0" err="1">
                <a:latin typeface="Cambria Math"/>
                <a:ea typeface="Calibri"/>
                <a:cs typeface="Times New Roman"/>
              </a:rPr>
              <a:t>ij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is increased by log(d/2).</a:t>
            </a:r>
          </a:p>
          <a:p>
            <a:pPr lvl="1"/>
            <a:r>
              <a:rPr lang="en-US" sz="2400" i="1" dirty="0">
                <a:latin typeface="Cambria Math"/>
                <a:ea typeface="Calibri"/>
                <a:cs typeface="Times New Roman"/>
              </a:rPr>
              <a:t>Essentially TF-IDF </a:t>
            </a:r>
            <a:r>
              <a:rPr lang="en-US" sz="2400" i="1" dirty="0">
                <a:solidFill>
                  <a:srgbClr val="FF0000"/>
                </a:solidFill>
                <a:latin typeface="Cambria Math"/>
                <a:ea typeface="Calibri"/>
                <a:cs typeface="Times New Roman"/>
              </a:rPr>
              <a:t>reduces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the term frequency for terms that appear in all or most documents and </a:t>
            </a:r>
            <a:r>
              <a:rPr lang="en-US" sz="2400" i="1" dirty="0">
                <a:solidFill>
                  <a:srgbClr val="FF0000"/>
                </a:solidFill>
                <a:latin typeface="Cambria Math"/>
                <a:ea typeface="Calibri"/>
                <a:cs typeface="Times New Roman"/>
              </a:rPr>
              <a:t>increases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the term frequency when the term appears only in a small number of documents.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49</a:t>
            </a:fld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2951603" y="630275"/>
            <a:ext cx="5926917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Optional Assignment – Feature Selection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562708" y="1362283"/>
            <a:ext cx="8240732" cy="1002783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rgbClr val="FFF0CA">
              <a:alpha val="90000"/>
            </a:srgbClr>
          </a:solidFill>
        </p:spPr>
        <p:style>
          <a:ln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b="1" dirty="0"/>
              <a:t>Data:  </a:t>
            </a:r>
            <a:r>
              <a:rPr lang="en-US" sz="2000" b="1" dirty="0" err="1"/>
              <a:t>diamonds_train</a:t>
            </a:r>
            <a:r>
              <a:rPr lang="en-US" sz="2000" b="1" dirty="0"/>
              <a:t> </a:t>
            </a:r>
            <a:r>
              <a:rPr lang="en-US" sz="2000" dirty="0"/>
              <a:t>(Excel File)  Select the best features then build a linear regression model using these features.  Compare GA selection to Stepwise, the Full Model, and Lasso or Regularized Regression</a:t>
            </a:r>
            <a:endParaRPr lang="en-US" sz="2000" kern="1200" dirty="0"/>
          </a:p>
        </p:txBody>
      </p:sp>
      <p:sp>
        <p:nvSpPr>
          <p:cNvPr id="13" name="Freeform 12"/>
          <p:cNvSpPr>
            <a:spLocks/>
          </p:cNvSpPr>
          <p:nvPr/>
        </p:nvSpPr>
        <p:spPr>
          <a:xfrm>
            <a:off x="562708" y="630275"/>
            <a:ext cx="2126651" cy="457199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rgbClr val="FFFFFF"/>
                </a:solidFill>
              </a:rPr>
              <a:t>Week 7</a:t>
            </a:r>
            <a:endParaRPr lang="en-US" sz="2400" kern="1200" dirty="0">
              <a:solidFill>
                <a:srgbClr val="FFFFFF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62708" y="2446938"/>
            <a:ext cx="8240732" cy="107701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rgbClr val="FFF0CA">
              <a:alpha val="90000"/>
            </a:srgbClr>
          </a:solidFill>
        </p:spPr>
        <p:style>
          <a:ln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b="1" dirty="0"/>
              <a:t>Data Dictionary:  </a:t>
            </a:r>
            <a:r>
              <a:rPr lang="en-US" sz="2000" b="1" dirty="0" err="1"/>
              <a:t>DiamondsDictionary</a:t>
            </a:r>
            <a:r>
              <a:rPr lang="en-US" sz="2000" dirty="0"/>
              <a:t>(PDF file)  The target is an interval attribute labeled “price”.  The predictors consist of 6 interval features and 3 nominal features.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460FE5F-F6E5-6B4B-8431-47F0D3994017}"/>
              </a:ext>
            </a:extLst>
          </p:cNvPr>
          <p:cNvSpPr/>
          <p:nvPr/>
        </p:nvSpPr>
        <p:spPr>
          <a:xfrm>
            <a:off x="513471" y="3605829"/>
            <a:ext cx="8240732" cy="802023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rgbClr val="FFF0CA">
              <a:alpha val="90000"/>
            </a:srgbClr>
          </a:solidFill>
        </p:spPr>
        <p:style>
          <a:ln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b="1" dirty="0"/>
              <a:t>Hold-Out Sample:  </a:t>
            </a:r>
            <a:r>
              <a:rPr lang="en-US" sz="2000" b="1" dirty="0" err="1"/>
              <a:t>diamonds_validation</a:t>
            </a:r>
            <a:r>
              <a:rPr lang="en-US" sz="2000" dirty="0"/>
              <a:t>(Excel file)  File contains the same columns as the training data.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76742B9-6B96-E147-AE34-2D6FEE1FAC4E}"/>
              </a:ext>
            </a:extLst>
          </p:cNvPr>
          <p:cNvSpPr/>
          <p:nvPr/>
        </p:nvSpPr>
        <p:spPr>
          <a:xfrm>
            <a:off x="513471" y="4573299"/>
            <a:ext cx="8240732" cy="802023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rgbClr val="FFF0CA">
              <a:alpha val="90000"/>
            </a:srgbClr>
          </a:solidFill>
        </p:spPr>
        <p:style>
          <a:ln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b="1" dirty="0"/>
              <a:t>Assignment:  </a:t>
            </a:r>
            <a:r>
              <a:rPr lang="en-US" sz="2000" dirty="0"/>
              <a:t>This is an optional assignment, but since GA Selection is not in SAS EM, you can only use Python for this assignment.</a:t>
            </a:r>
          </a:p>
        </p:txBody>
      </p:sp>
    </p:spTree>
    <p:extLst>
      <p:ext uri="{BB962C8B-B14F-4D97-AF65-F5344CB8AC3E}">
        <p14:creationId xmlns:p14="http://schemas.microsoft.com/office/powerpoint/2010/main" val="90553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13" grpId="0" animBg="1"/>
      <p:bldP spid="6" grpId="0" animBg="1"/>
      <p:bldP spid="7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824" y="261939"/>
            <a:ext cx="6416676" cy="1143000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Other Term Weights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475" y="1577975"/>
            <a:ext cx="7696200" cy="4568825"/>
          </a:xfrm>
        </p:spPr>
        <p:txBody>
          <a:bodyPr>
            <a:normAutofit/>
          </a:bodyPr>
          <a:lstStyle/>
          <a:p>
            <a:r>
              <a:rPr lang="en-US" sz="2800" dirty="0"/>
              <a:t>TF-IDF is only one of a class of term weighting schemes.  In general the weight term weight can be expressed as:</a:t>
            </a:r>
          </a:p>
          <a:p>
            <a:pPr lvl="1"/>
            <a:r>
              <a:rPr lang="en-US" sz="2000" i="1" dirty="0" err="1">
                <a:latin typeface="Cambria Math"/>
                <a:ea typeface="Calibri"/>
                <a:cs typeface="Times New Roman"/>
              </a:rPr>
              <a:t>t</a:t>
            </a:r>
            <a:r>
              <a:rPr lang="en-US" sz="2000" i="1" baseline="-25000" dirty="0" err="1">
                <a:latin typeface="Cambria Math"/>
                <a:ea typeface="Calibri"/>
                <a:cs typeface="Times New Roman"/>
              </a:rPr>
              <a:t>ij</a:t>
            </a:r>
            <a:r>
              <a:rPr lang="en-US" sz="2000" i="1" dirty="0">
                <a:latin typeface="Cambria Math"/>
                <a:ea typeface="Calibri"/>
                <a:cs typeface="Times New Roman"/>
              </a:rPr>
              <a:t>  = </a:t>
            </a:r>
            <a:r>
              <a:rPr lang="en-US" sz="2000" i="1" dirty="0" err="1">
                <a:latin typeface="Cambria Math"/>
                <a:ea typeface="Calibri"/>
                <a:cs typeface="Times New Roman"/>
              </a:rPr>
              <a:t>wgt</a:t>
            </a:r>
            <a:r>
              <a:rPr lang="en-US" sz="2000" i="1" baseline="-25000" dirty="0" err="1">
                <a:latin typeface="Cambria Math"/>
                <a:ea typeface="Calibri"/>
                <a:cs typeface="Times New Roman"/>
              </a:rPr>
              <a:t>i</a:t>
            </a:r>
            <a:r>
              <a:rPr lang="en-US" sz="2000" i="1" baseline="-25000" dirty="0">
                <a:latin typeface="Cambria Math"/>
                <a:ea typeface="Calibri"/>
                <a:cs typeface="Times New Roman"/>
              </a:rPr>
              <a:t> </a:t>
            </a:r>
            <a:r>
              <a:rPr lang="en-US" sz="2000" i="1" dirty="0">
                <a:latin typeface="Cambria Math"/>
                <a:ea typeface="Calibri"/>
                <a:cs typeface="Times New Roman"/>
              </a:rPr>
              <a:t> x g(</a:t>
            </a:r>
            <a:r>
              <a:rPr lang="en-US" sz="2000" i="1" dirty="0" err="1">
                <a:latin typeface="Cambria Math"/>
                <a:ea typeface="Calibri"/>
                <a:cs typeface="Times New Roman"/>
              </a:rPr>
              <a:t>f</a:t>
            </a:r>
            <a:r>
              <a:rPr lang="en-US" sz="2000" i="1" baseline="-25000" dirty="0" err="1">
                <a:latin typeface="Cambria Math"/>
                <a:ea typeface="Calibri"/>
                <a:cs typeface="Times New Roman"/>
              </a:rPr>
              <a:t>ij</a:t>
            </a:r>
            <a:r>
              <a:rPr lang="en-US" sz="2000" i="1" dirty="0">
                <a:latin typeface="Cambria Math"/>
                <a:ea typeface="Calibri"/>
                <a:cs typeface="Times New Roman"/>
              </a:rPr>
              <a:t> ), where g(f) is a non-decreasing function of f.</a:t>
            </a:r>
            <a:endParaRPr lang="en-US" sz="1600" i="1" dirty="0">
              <a:latin typeface="Cambria Math"/>
              <a:ea typeface="Calibri"/>
              <a:cs typeface="Times New Roman"/>
            </a:endParaRPr>
          </a:p>
          <a:p>
            <a:r>
              <a:rPr lang="en-US" sz="2800" dirty="0">
                <a:ea typeface="Calibri"/>
                <a:cs typeface="Times New Roman"/>
              </a:rPr>
              <a:t>Typical values for the term weight </a:t>
            </a:r>
            <a:r>
              <a:rPr lang="en-US" sz="2800" i="1" dirty="0" err="1">
                <a:solidFill>
                  <a:srgbClr val="800000"/>
                </a:solidFill>
                <a:ea typeface="Calibri"/>
                <a:cs typeface="Times New Roman"/>
              </a:rPr>
              <a:t>wgt</a:t>
            </a:r>
            <a:r>
              <a:rPr lang="en-US" sz="2800" baseline="-25000" dirty="0" err="1">
                <a:ea typeface="Calibri"/>
                <a:cs typeface="Times New Roman"/>
              </a:rPr>
              <a:t>i</a:t>
            </a:r>
            <a:r>
              <a:rPr lang="en-US" sz="2800" dirty="0">
                <a:ea typeface="Calibri"/>
                <a:cs typeface="Times New Roman"/>
              </a:rPr>
              <a:t> are:</a:t>
            </a:r>
          </a:p>
          <a:p>
            <a:pPr lvl="1"/>
            <a:r>
              <a:rPr lang="en-US" sz="2400" i="1" dirty="0">
                <a:latin typeface="Cambria Math"/>
                <a:ea typeface="Calibri"/>
                <a:cs typeface="Times New Roman"/>
              </a:rPr>
              <a:t>Entropy </a:t>
            </a:r>
          </a:p>
          <a:p>
            <a:pPr lvl="1"/>
            <a:r>
              <a:rPr lang="en-US" sz="2400" i="1" dirty="0">
                <a:latin typeface="Cambria Math"/>
                <a:ea typeface="Calibri"/>
                <a:cs typeface="Times New Roman"/>
              </a:rPr>
              <a:t>Mutual Information for applications with a categorical target</a:t>
            </a:r>
          </a:p>
          <a:p>
            <a:pPr lvl="1"/>
            <a:r>
              <a:rPr lang="en-US" sz="2400" i="1" dirty="0" err="1">
                <a:latin typeface="Cambria Math"/>
                <a:ea typeface="Calibri"/>
                <a:cs typeface="Times New Roman"/>
              </a:rPr>
              <a:t>wgt</a:t>
            </a:r>
            <a:r>
              <a:rPr lang="en-US" sz="2400" i="1" baseline="-25000" dirty="0" err="1">
                <a:latin typeface="Cambria Math"/>
                <a:ea typeface="Calibri"/>
                <a:cs typeface="Times New Roman"/>
              </a:rPr>
              <a:t>i</a:t>
            </a:r>
            <a:r>
              <a:rPr lang="en-US" sz="2400" i="1" baseline="-25000" dirty="0">
                <a:latin typeface="Cambria Math"/>
                <a:ea typeface="Calibri"/>
                <a:cs typeface="Times New Roman"/>
              </a:rPr>
              <a:t> 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= 1</a:t>
            </a:r>
            <a:endParaRPr lang="en-US" sz="2400" dirty="0">
              <a:ea typeface="Calibri"/>
              <a:cs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50</a:t>
            </a:fld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16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824" y="261939"/>
            <a:ext cx="6416676" cy="1143000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Choices for </a:t>
            </a:r>
            <a:r>
              <a:rPr lang="en-US" i="1" dirty="0">
                <a:latin typeface="Cambria Math"/>
                <a:ea typeface="Calibri"/>
                <a:cs typeface="Times New Roman"/>
              </a:rPr>
              <a:t>g(f) 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475" y="1577975"/>
            <a:ext cx="7696200" cy="4568825"/>
          </a:xfrm>
        </p:spPr>
        <p:txBody>
          <a:bodyPr>
            <a:normAutofit/>
          </a:bodyPr>
          <a:lstStyle/>
          <a:p>
            <a:r>
              <a:rPr lang="en-US" sz="2800" dirty="0"/>
              <a:t>The function </a:t>
            </a:r>
            <a:r>
              <a:rPr lang="en-US" sz="2800" i="1" dirty="0">
                <a:latin typeface="Cambria Math"/>
                <a:ea typeface="Calibri"/>
                <a:cs typeface="Times New Roman"/>
              </a:rPr>
              <a:t>g(</a:t>
            </a:r>
            <a:r>
              <a:rPr lang="en-US" sz="2800" i="1" dirty="0" err="1"/>
              <a:t>f</a:t>
            </a:r>
            <a:r>
              <a:rPr lang="en-US" sz="2800" i="1" baseline="-25000" dirty="0" err="1"/>
              <a:t>ij</a:t>
            </a:r>
            <a:r>
              <a:rPr lang="en-US" sz="2800" i="1" dirty="0"/>
              <a:t>) is typically selected to reduce the extreme spread in term frequencies.  The most frequent terms often have values over 1,000; whereas the 10</a:t>
            </a:r>
            <a:r>
              <a:rPr lang="en-US" sz="2800" i="1" baseline="30000" dirty="0"/>
              <a:t>th</a:t>
            </a:r>
            <a:r>
              <a:rPr lang="en-US" sz="2800" i="1" dirty="0"/>
              <a:t> ranked term might have a value in the 10’s.</a:t>
            </a:r>
          </a:p>
          <a:p>
            <a:r>
              <a:rPr lang="en-US" sz="2800" dirty="0"/>
              <a:t> </a:t>
            </a:r>
            <a:r>
              <a:rPr lang="en-US" sz="2800" dirty="0">
                <a:ea typeface="Calibri"/>
                <a:cs typeface="Times New Roman"/>
              </a:rPr>
              <a:t>Typical values for the term function are:</a:t>
            </a:r>
          </a:p>
          <a:p>
            <a:pPr lvl="1"/>
            <a:r>
              <a:rPr lang="en-US" sz="2400" i="1" dirty="0">
                <a:latin typeface="Cambria Math"/>
                <a:ea typeface="Calibri"/>
                <a:cs typeface="Times New Roman"/>
              </a:rPr>
              <a:t>g(</a:t>
            </a:r>
            <a:r>
              <a:rPr lang="en-US" sz="2400" i="1" dirty="0" err="1">
                <a:latin typeface="Cambria Math"/>
                <a:ea typeface="Calibri"/>
                <a:cs typeface="Times New Roman"/>
              </a:rPr>
              <a:t>f</a:t>
            </a:r>
            <a:r>
              <a:rPr lang="en-US" sz="2400" i="1" baseline="-25000" dirty="0" err="1">
                <a:latin typeface="Cambria Math"/>
                <a:ea typeface="Calibri"/>
                <a:cs typeface="Times New Roman"/>
              </a:rPr>
              <a:t>ij</a:t>
            </a:r>
            <a:r>
              <a:rPr lang="en-US" sz="2400" i="1" baseline="-25000" dirty="0">
                <a:latin typeface="Cambria Math"/>
                <a:ea typeface="Calibri"/>
                <a:cs typeface="Times New Roman"/>
              </a:rPr>
              <a:t> 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) = 1</a:t>
            </a:r>
          </a:p>
          <a:p>
            <a:pPr lvl="1"/>
            <a:r>
              <a:rPr lang="en-US" sz="2400" i="1" dirty="0">
                <a:latin typeface="Cambria Math"/>
                <a:ea typeface="Calibri"/>
                <a:cs typeface="Times New Roman"/>
              </a:rPr>
              <a:t>g(</a:t>
            </a:r>
            <a:r>
              <a:rPr lang="en-US" sz="2400" i="1" dirty="0" err="1">
                <a:latin typeface="Cambria Math"/>
                <a:ea typeface="Calibri"/>
                <a:cs typeface="Times New Roman"/>
              </a:rPr>
              <a:t>f</a:t>
            </a:r>
            <a:r>
              <a:rPr lang="en-US" sz="2400" i="1" baseline="-25000" dirty="0" err="1">
                <a:latin typeface="Cambria Math"/>
                <a:ea typeface="Calibri"/>
                <a:cs typeface="Times New Roman"/>
              </a:rPr>
              <a:t>ij</a:t>
            </a:r>
            <a:r>
              <a:rPr lang="en-US" sz="2400" i="1" baseline="-25000" dirty="0">
                <a:latin typeface="Cambria Math"/>
                <a:ea typeface="Calibri"/>
                <a:cs typeface="Times New Roman"/>
              </a:rPr>
              <a:t> 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) = log(f</a:t>
            </a:r>
            <a:r>
              <a:rPr lang="en-US" sz="2400" i="1" baseline="-25000" dirty="0">
                <a:latin typeface="Cambria Math"/>
                <a:ea typeface="Calibri"/>
                <a:cs typeface="Times New Roman"/>
              </a:rPr>
              <a:t>ij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+1)</a:t>
            </a:r>
          </a:p>
          <a:p>
            <a:pPr lvl="1"/>
            <a:r>
              <a:rPr lang="en-US" sz="2400" i="1" dirty="0">
                <a:latin typeface="Cambria Math"/>
                <a:ea typeface="Calibri"/>
                <a:cs typeface="Times New Roman"/>
              </a:rPr>
              <a:t>Binary: g(</a:t>
            </a:r>
            <a:r>
              <a:rPr lang="en-US" sz="2400" i="1" dirty="0" err="1">
                <a:latin typeface="Cambria Math"/>
                <a:ea typeface="Calibri"/>
                <a:cs typeface="Times New Roman"/>
              </a:rPr>
              <a:t>f</a:t>
            </a:r>
            <a:r>
              <a:rPr lang="en-US" sz="2400" i="1" baseline="-25000" dirty="0" err="1">
                <a:latin typeface="Cambria Math"/>
                <a:ea typeface="Calibri"/>
                <a:cs typeface="Times New Roman"/>
              </a:rPr>
              <a:t>ij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) = 1 if </a:t>
            </a:r>
            <a:r>
              <a:rPr lang="en-US" sz="2400" i="1" dirty="0" err="1">
                <a:latin typeface="Cambria Math"/>
                <a:ea typeface="Calibri"/>
                <a:cs typeface="Times New Roman"/>
              </a:rPr>
              <a:t>f</a:t>
            </a:r>
            <a:r>
              <a:rPr lang="en-US" sz="2400" i="1" baseline="-25000" dirty="0" err="1">
                <a:latin typeface="Cambria Math"/>
                <a:ea typeface="Calibri"/>
                <a:cs typeface="Times New Roman"/>
              </a:rPr>
              <a:t>ij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 &gt; 0; otherwise g(</a:t>
            </a:r>
            <a:r>
              <a:rPr lang="en-US" sz="2400" i="1" dirty="0" err="1">
                <a:latin typeface="Cambria Math"/>
                <a:ea typeface="Calibri"/>
                <a:cs typeface="Times New Roman"/>
              </a:rPr>
              <a:t>f</a:t>
            </a:r>
            <a:r>
              <a:rPr lang="en-US" sz="2400" i="1" baseline="-25000" dirty="0" err="1">
                <a:latin typeface="Cambria Math"/>
                <a:ea typeface="Calibri"/>
                <a:cs typeface="Times New Roman"/>
              </a:rPr>
              <a:t>ij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) = 0</a:t>
            </a:r>
          </a:p>
          <a:p>
            <a:pPr lvl="1"/>
            <a:endParaRPr lang="en-US" sz="2400" dirty="0">
              <a:ea typeface="Calibri"/>
              <a:cs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51</a:t>
            </a:fld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32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824" y="160339"/>
            <a:ext cx="6416676" cy="1143000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474" y="1587499"/>
            <a:ext cx="7934325" cy="4559301"/>
          </a:xfrm>
        </p:spPr>
        <p:txBody>
          <a:bodyPr>
            <a:noAutofit/>
          </a:bodyPr>
          <a:lstStyle/>
          <a:p>
            <a:pPr marL="0">
              <a:spcBef>
                <a:spcPts val="600"/>
              </a:spcBef>
              <a:spcAft>
                <a:spcPts val="1200"/>
              </a:spcAft>
            </a:pPr>
            <a:r>
              <a:rPr lang="en-US" sz="2400" dirty="0"/>
              <a:t>The choice for</a:t>
            </a:r>
            <a:r>
              <a:rPr lang="en-US" sz="2400" i="1" dirty="0"/>
              <a:t> </a:t>
            </a:r>
            <a:r>
              <a:rPr lang="en-US" sz="2400" i="1" dirty="0" err="1"/>
              <a:t>wgt</a:t>
            </a:r>
            <a:r>
              <a:rPr lang="en-US" sz="2400" i="1" baseline="-25000" dirty="0" err="1"/>
              <a:t>i</a:t>
            </a:r>
            <a:r>
              <a:rPr lang="en-US" sz="2400" i="1" baseline="-25000" dirty="0"/>
              <a:t> </a:t>
            </a:r>
            <a:r>
              <a:rPr lang="en-US" sz="2400" dirty="0"/>
              <a:t>and 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g(</a:t>
            </a:r>
            <a:r>
              <a:rPr lang="en-US" sz="2400" i="1" dirty="0" err="1">
                <a:latin typeface="Cambria Math"/>
                <a:ea typeface="Calibri"/>
                <a:cs typeface="Times New Roman"/>
              </a:rPr>
              <a:t>f</a:t>
            </a:r>
            <a:r>
              <a:rPr lang="en-US" sz="2400" i="1" baseline="-25000" dirty="0" err="1">
                <a:latin typeface="Cambria Math"/>
                <a:ea typeface="Calibri"/>
                <a:cs typeface="Times New Roman"/>
              </a:rPr>
              <a:t>ij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) </a:t>
            </a:r>
            <a:r>
              <a:rPr lang="en-US" sz="2400" dirty="0"/>
              <a:t>depends on the application.  </a:t>
            </a:r>
            <a:endParaRPr lang="en-US" sz="2400" i="1" dirty="0"/>
          </a:p>
          <a:p>
            <a:pPr marL="0">
              <a:spcBef>
                <a:spcPts val="600"/>
              </a:spcBef>
              <a:spcAft>
                <a:spcPts val="1200"/>
              </a:spcAft>
            </a:pPr>
            <a:r>
              <a:rPr lang="en-US" sz="2400" dirty="0">
                <a:ea typeface="Calibri"/>
                <a:cs typeface="Times New Roman"/>
              </a:rPr>
              <a:t>Applications where the documents in the collection are about the same size and the documents are large, the choice for</a:t>
            </a:r>
            <a:r>
              <a:rPr lang="en-US" sz="2400" i="1" dirty="0"/>
              <a:t> </a:t>
            </a:r>
            <a:r>
              <a:rPr lang="en-US" sz="2400" i="1" dirty="0" err="1"/>
              <a:t>wgt</a:t>
            </a:r>
            <a:r>
              <a:rPr lang="en-US" sz="2400" i="1" baseline="-25000" dirty="0" err="1"/>
              <a:t>i</a:t>
            </a:r>
            <a:r>
              <a:rPr lang="en-US" sz="2400" i="1" baseline="-25000" dirty="0"/>
              <a:t> </a:t>
            </a:r>
            <a:r>
              <a:rPr lang="en-US" sz="2400" dirty="0"/>
              <a:t>and 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g(</a:t>
            </a:r>
            <a:r>
              <a:rPr lang="en-US" sz="2400" i="1" dirty="0" err="1">
                <a:latin typeface="Cambria Math"/>
                <a:ea typeface="Calibri"/>
                <a:cs typeface="Times New Roman"/>
              </a:rPr>
              <a:t>f</a:t>
            </a:r>
            <a:r>
              <a:rPr lang="en-US" sz="2400" i="1" baseline="-25000" dirty="0" err="1">
                <a:latin typeface="Cambria Math"/>
                <a:ea typeface="Calibri"/>
                <a:cs typeface="Times New Roman"/>
              </a:rPr>
              <a:t>ij</a:t>
            </a:r>
            <a:r>
              <a:rPr lang="en-US" sz="2400" i="1" baseline="-25000" dirty="0">
                <a:latin typeface="Cambria Math"/>
                <a:ea typeface="Calibri"/>
                <a:cs typeface="Times New Roman"/>
              </a:rPr>
              <a:t> </a:t>
            </a:r>
            <a:r>
              <a:rPr lang="en-US" sz="2400" i="1" dirty="0">
                <a:latin typeface="Cambria Math"/>
                <a:ea typeface="Calibri"/>
                <a:cs typeface="Times New Roman"/>
              </a:rPr>
              <a:t>) </a:t>
            </a:r>
            <a:r>
              <a:rPr lang="en-US" sz="2400" dirty="0">
                <a:ea typeface="Calibri"/>
                <a:cs typeface="Times New Roman"/>
              </a:rPr>
              <a:t>are not important.</a:t>
            </a:r>
          </a:p>
          <a:p>
            <a:pPr marL="0" lvl="1" indent="-342900">
              <a:spcBef>
                <a:spcPts val="6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a typeface="Calibri"/>
                <a:cs typeface="Times New Roman"/>
              </a:rPr>
              <a:t>If the raw term frequencies are large for a few terms and smaller for the rest, use  </a:t>
            </a:r>
            <a:r>
              <a:rPr lang="en-US" sz="2400" i="1" dirty="0">
                <a:solidFill>
                  <a:srgbClr val="000000"/>
                </a:solidFill>
                <a:latin typeface="Cambria Math"/>
                <a:ea typeface="Calibri"/>
                <a:cs typeface="Times New Roman"/>
              </a:rPr>
              <a:t>g(</a:t>
            </a:r>
            <a:r>
              <a:rPr lang="en-US" sz="2400" i="1" dirty="0" err="1">
                <a:solidFill>
                  <a:srgbClr val="000000"/>
                </a:solidFill>
                <a:latin typeface="Cambria Math"/>
                <a:ea typeface="Calibri"/>
                <a:cs typeface="Times New Roman"/>
              </a:rPr>
              <a:t>f</a:t>
            </a:r>
            <a:r>
              <a:rPr lang="en-US" sz="2400" i="1" baseline="-25000" dirty="0" err="1">
                <a:solidFill>
                  <a:srgbClr val="000000"/>
                </a:solidFill>
                <a:latin typeface="Cambria Math"/>
                <a:ea typeface="Calibri"/>
                <a:cs typeface="Times New Roman"/>
              </a:rPr>
              <a:t>ij</a:t>
            </a:r>
            <a:r>
              <a:rPr lang="en-US" sz="2400" i="1" baseline="-25000" dirty="0">
                <a:solidFill>
                  <a:srgbClr val="000000"/>
                </a:solidFill>
                <a:latin typeface="Cambria Math"/>
                <a:ea typeface="Calibri"/>
                <a:cs typeface="Times New Roman"/>
              </a:rPr>
              <a:t> </a:t>
            </a:r>
            <a:r>
              <a:rPr lang="en-US" sz="2400" i="1" dirty="0">
                <a:solidFill>
                  <a:srgbClr val="000000"/>
                </a:solidFill>
                <a:latin typeface="Cambria Math"/>
                <a:ea typeface="Calibri"/>
                <a:cs typeface="Times New Roman"/>
              </a:rPr>
              <a:t>) </a:t>
            </a:r>
            <a:r>
              <a:rPr lang="en-US" sz="2400" i="1" dirty="0">
                <a:solidFill>
                  <a:srgbClr val="000000"/>
                </a:solidFill>
                <a:ea typeface="Calibri"/>
                <a:cs typeface="Times New Roman"/>
              </a:rPr>
              <a:t>= log(f</a:t>
            </a:r>
            <a:r>
              <a:rPr lang="en-US" sz="2400" i="1" baseline="-25000" dirty="0">
                <a:solidFill>
                  <a:srgbClr val="000000"/>
                </a:solidFill>
                <a:ea typeface="Calibri"/>
                <a:cs typeface="Times New Roman"/>
              </a:rPr>
              <a:t>ij</a:t>
            </a:r>
            <a:r>
              <a:rPr lang="en-US" sz="2400" i="1" dirty="0">
                <a:solidFill>
                  <a:srgbClr val="000000"/>
                </a:solidFill>
                <a:ea typeface="Calibri"/>
                <a:cs typeface="Times New Roman"/>
              </a:rPr>
              <a:t>+1)</a:t>
            </a:r>
            <a:r>
              <a:rPr lang="en-US" sz="2400" dirty="0">
                <a:solidFill>
                  <a:srgbClr val="000000"/>
                </a:solidFill>
                <a:ea typeface="Calibri"/>
                <a:cs typeface="Times New Roman"/>
              </a:rPr>
              <a:t> or the binary function.</a:t>
            </a:r>
          </a:p>
          <a:p>
            <a:pPr marL="0" lvl="1" indent="-342900">
              <a:spcBef>
                <a:spcPts val="6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a typeface="Calibri"/>
                <a:cs typeface="Times New Roman"/>
              </a:rPr>
              <a:t>If the size of the documents vary considerably, weight </a:t>
            </a:r>
            <a:r>
              <a:rPr lang="en-US" sz="2400" i="1" dirty="0">
                <a:solidFill>
                  <a:srgbClr val="000000"/>
                </a:solidFill>
                <a:latin typeface="Cambria Math"/>
                <a:ea typeface="Calibri"/>
                <a:cs typeface="Times New Roman"/>
              </a:rPr>
              <a:t>g(</a:t>
            </a:r>
            <a:r>
              <a:rPr lang="en-US" sz="2400" i="1" dirty="0" err="1">
                <a:solidFill>
                  <a:srgbClr val="000000"/>
                </a:solidFill>
                <a:latin typeface="Cambria Math"/>
                <a:ea typeface="Calibri"/>
                <a:cs typeface="Times New Roman"/>
              </a:rPr>
              <a:t>f</a:t>
            </a:r>
            <a:r>
              <a:rPr lang="en-US" sz="2400" i="1" baseline="-25000" dirty="0" err="1">
                <a:solidFill>
                  <a:srgbClr val="000000"/>
                </a:solidFill>
                <a:latin typeface="Cambria Math"/>
                <a:ea typeface="Calibri"/>
                <a:cs typeface="Times New Roman"/>
              </a:rPr>
              <a:t>ij</a:t>
            </a:r>
            <a:r>
              <a:rPr lang="en-US" sz="2400" i="1" baseline="-25000" dirty="0">
                <a:solidFill>
                  <a:srgbClr val="000000"/>
                </a:solidFill>
                <a:latin typeface="Cambria Math"/>
                <a:ea typeface="Calibri"/>
                <a:cs typeface="Times New Roman"/>
              </a:rPr>
              <a:t> </a:t>
            </a:r>
            <a:r>
              <a:rPr lang="en-US" sz="2400" i="1" dirty="0">
                <a:solidFill>
                  <a:srgbClr val="000000"/>
                </a:solidFill>
                <a:latin typeface="Cambria Math"/>
                <a:ea typeface="Calibri"/>
                <a:cs typeface="Times New Roman"/>
              </a:rPr>
              <a:t>) </a:t>
            </a:r>
            <a:r>
              <a:rPr lang="en-US" sz="2400" dirty="0">
                <a:solidFill>
                  <a:srgbClr val="000000"/>
                </a:solidFill>
                <a:ea typeface="Calibri"/>
                <a:cs typeface="Times New Roman"/>
              </a:rPr>
              <a:t>by the inverse document frequency </a:t>
            </a:r>
            <a:r>
              <a:rPr lang="en-US" sz="2400" i="1" dirty="0" err="1">
                <a:solidFill>
                  <a:srgbClr val="000000"/>
                </a:solidFill>
                <a:ea typeface="Calibri"/>
                <a:cs typeface="Times New Roman"/>
              </a:rPr>
              <a:t>wgt</a:t>
            </a:r>
            <a:r>
              <a:rPr lang="en-US" sz="2400" i="1" baseline="-25000" dirty="0" err="1">
                <a:solidFill>
                  <a:srgbClr val="000000"/>
                </a:solidFill>
                <a:ea typeface="Calibri"/>
                <a:cs typeface="Times New Roman"/>
              </a:rPr>
              <a:t>i</a:t>
            </a:r>
            <a:r>
              <a:rPr lang="en-US" sz="2400" i="1" baseline="-25000" dirty="0">
                <a:solidFill>
                  <a:srgbClr val="000000"/>
                </a:solidFill>
                <a:ea typeface="Calibri"/>
                <a:cs typeface="Times New Roman"/>
              </a:rPr>
              <a:t> </a:t>
            </a:r>
            <a:r>
              <a:rPr lang="en-US" sz="2400" i="1" dirty="0">
                <a:solidFill>
                  <a:srgbClr val="000000"/>
                </a:solidFill>
                <a:ea typeface="Calibri"/>
                <a:cs typeface="Times New Roman"/>
              </a:rPr>
              <a:t>= log(d/</a:t>
            </a:r>
            <a:r>
              <a:rPr lang="en-US" sz="2400" i="1" dirty="0" err="1">
                <a:solidFill>
                  <a:srgbClr val="000000"/>
                </a:solidFill>
                <a:ea typeface="Calibri"/>
                <a:cs typeface="Times New Roman"/>
              </a:rPr>
              <a:t>df</a:t>
            </a:r>
            <a:r>
              <a:rPr lang="en-US" sz="2400" i="1" baseline="-25000" dirty="0" err="1">
                <a:solidFill>
                  <a:srgbClr val="000000"/>
                </a:solidFill>
                <a:ea typeface="Calibri"/>
                <a:cs typeface="Times New Roman"/>
              </a:rPr>
              <a:t>i</a:t>
            </a:r>
            <a:r>
              <a:rPr lang="en-US" sz="2400" i="1" dirty="0">
                <a:solidFill>
                  <a:srgbClr val="000000"/>
                </a:solidFill>
                <a:ea typeface="Calibri"/>
                <a:cs typeface="Times New Roman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52</a:t>
            </a:fld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54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-ShadowWhite.png"/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562" y="5480185"/>
            <a:ext cx="914191" cy="914400"/>
          </a:xfrm>
          <a:prstGeom prst="rect">
            <a:avLst/>
          </a:prstGeom>
          <a:noFill/>
          <a:effectLst>
            <a:glow rad="127000">
              <a:srgbClr val="FFFFFF">
                <a:alpha val="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29806" y="488389"/>
            <a:ext cx="7274054" cy="1200316"/>
          </a:xfrm>
          <a:prstGeom prst="rect">
            <a:avLst/>
          </a:prstGeom>
          <a:noFill/>
          <a:scene3d>
            <a:camera prst="orthographicFront">
              <a:rot lat="20099991" lon="0" rev="0"/>
            </a:camera>
            <a:lightRig rig="threePt" dir="t"/>
          </a:scene3d>
        </p:spPr>
        <p:txBody>
          <a:bodyPr wrap="square" lIns="91429" tIns="45714" rIns="91429" bIns="45714">
            <a:spAutoFit/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7200" b="1" dirty="0">
                <a:ln w="11430"/>
                <a:solidFill>
                  <a:srgbClr val="5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Applied Analytics</a:t>
            </a:r>
          </a:p>
        </p:txBody>
      </p:sp>
      <p:pic>
        <p:nvPicPr>
          <p:cNvPr id="7" name="Picture 6" descr="TAM-Logo-white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0477" y="4509583"/>
            <a:ext cx="1253652" cy="105306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rot="1936874">
            <a:off x="-2231742" y="3268153"/>
            <a:ext cx="8305800" cy="5794505"/>
          </a:xfrm>
          <a:prstGeom prst="ellipse">
            <a:avLst/>
          </a:prstGeom>
          <a:solidFill>
            <a:srgbClr val="660000"/>
          </a:solidFill>
          <a:effectLst>
            <a:glow rad="1397000">
              <a:srgbClr val="FFFFFF">
                <a:alpha val="9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>
              <a:solidFill>
                <a:srgbClr val="9933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36435" y="6178524"/>
            <a:ext cx="2885361" cy="369320"/>
          </a:xfrm>
          <a:prstGeom prst="rect">
            <a:avLst/>
          </a:prstGeom>
          <a:noFill/>
        </p:spPr>
        <p:txBody>
          <a:bodyPr wrap="square" lIns="91429" tIns="45714" rIns="91429" bIns="45714" rtlCol="0">
            <a:spAutoFit/>
          </a:bodyPr>
          <a:lstStyle/>
          <a:p>
            <a:pPr algn="r"/>
            <a:r>
              <a:rPr lang="en-US" sz="9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Copyright © 2014 Texas A&amp;M Statistical Services </a:t>
            </a:r>
            <a:br>
              <a:rPr lang="en-US" sz="900" dirty="0">
                <a:solidFill>
                  <a:srgbClr val="000000">
                    <a:lumMod val="50000"/>
                    <a:lumOff val="50000"/>
                  </a:srgbClr>
                </a:solidFill>
              </a:rPr>
            </a:br>
            <a:r>
              <a:rPr lang="en-US" sz="9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ALL RIGHTS RESERVED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051" y="453530"/>
            <a:ext cx="2015012" cy="14105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92327" y="4620623"/>
            <a:ext cx="4246469" cy="830985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4" rIns="91429" bIns="45714">
            <a:spAutoFit/>
          </a:bodyPr>
          <a:lstStyle/>
          <a:p>
            <a:r>
              <a:rPr lang="en-US" sz="2400" b="1" dirty="0">
                <a:solidFill>
                  <a:srgbClr val="104554">
                    <a:lumMod val="10000"/>
                    <a:lumOff val="90000"/>
                  </a:srgbClr>
                </a:solidFill>
                <a:cs typeface="Microsoft Sans Serif" pitchFamily="34" charset="0"/>
              </a:rPr>
              <a:t>STAT 656 – Applied Analytics using SAS</a:t>
            </a:r>
            <a:r>
              <a:rPr lang="en-US" sz="2400" b="1" baseline="30000" dirty="0">
                <a:solidFill>
                  <a:srgbClr val="104554">
                    <a:lumMod val="10000"/>
                    <a:lumOff val="90000"/>
                  </a:srgbClr>
                </a:solidFill>
                <a:cs typeface="Microsoft Sans Serif" pitchFamily="34" charset="0"/>
              </a:rPr>
              <a:t>©</a:t>
            </a:r>
            <a:r>
              <a:rPr lang="en-US" sz="2400" b="1" dirty="0">
                <a:solidFill>
                  <a:srgbClr val="104554">
                    <a:lumMod val="10000"/>
                    <a:lumOff val="90000"/>
                  </a:srgbClr>
                </a:solidFill>
                <a:cs typeface="Microsoft Sans Serif" pitchFamily="34" charset="0"/>
              </a:rPr>
              <a:t> Enterprise Miner™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747266" y="2659571"/>
            <a:ext cx="5074530" cy="769429"/>
          </a:xfrm>
          <a:prstGeom prst="rect">
            <a:avLst/>
          </a:prstGeom>
          <a:noFill/>
          <a:scene3d>
            <a:camera prst="orthographicFront">
              <a:rot lat="20099991" lon="0" rev="0"/>
            </a:camera>
            <a:lightRig rig="threePt" dir="t"/>
          </a:scene3d>
        </p:spPr>
        <p:txBody>
          <a:bodyPr wrap="square" lIns="91429" tIns="45714" rIns="91429" bIns="45714">
            <a:spAutoFit/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r"/>
            <a:r>
              <a:rPr lang="en-US" sz="4400" b="1" dirty="0">
                <a:ln w="11430"/>
                <a:solidFill>
                  <a:srgbClr val="5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Text Cluster Node</a:t>
            </a:r>
          </a:p>
        </p:txBody>
      </p:sp>
    </p:spTree>
    <p:extLst>
      <p:ext uri="{BB962C8B-B14F-4D97-AF65-F5344CB8AC3E}">
        <p14:creationId xmlns:p14="http://schemas.microsoft.com/office/powerpoint/2010/main" val="162771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>
          <a:xfrm>
            <a:off x="601361" y="457499"/>
            <a:ext cx="2232458" cy="914400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solidFill>
                  <a:srgbClr val="FFFFFF"/>
                </a:solidFill>
              </a:rPr>
              <a:t>Topic Analysis</a:t>
            </a:r>
            <a:endParaRPr lang="en-US" sz="2800" kern="1200" dirty="0">
              <a:solidFill>
                <a:srgbClr val="FFFFFF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951603" y="671817"/>
            <a:ext cx="5640463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</a:t>
            </a:r>
            <a:r>
              <a:rPr lang="en-US" sz="1900" dirty="0"/>
              <a:t>Customer Reviews of Las Vegas Hotels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54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564012" y="1643160"/>
            <a:ext cx="7991064" cy="39803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90000"/>
            </a:schemeClr>
          </a:solidFill>
        </p:spPr>
        <p:style>
          <a:ln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342900" indent="-342900" defTabSz="844550">
              <a:spcBef>
                <a:spcPct val="0"/>
              </a:spcBef>
              <a:spcAft>
                <a:spcPct val="15000"/>
              </a:spcAft>
              <a:buFont typeface="Arial"/>
              <a:buChar char="•"/>
            </a:pPr>
            <a:r>
              <a:rPr lang="en-US" sz="2400" b="1" dirty="0"/>
              <a:t>Data</a:t>
            </a:r>
          </a:p>
          <a:p>
            <a:pPr marL="800046" lvl="1" indent="-342900" defTabSz="844550">
              <a:spcBef>
                <a:spcPct val="0"/>
              </a:spcBef>
              <a:spcAft>
                <a:spcPct val="15000"/>
              </a:spcAft>
              <a:buFont typeface="Arial"/>
              <a:buChar char="•"/>
            </a:pPr>
            <a:r>
              <a:rPr lang="en-US" sz="2400" dirty="0"/>
              <a:t>1,671 customer reviews of Las Vegas Hotels</a:t>
            </a:r>
          </a:p>
          <a:p>
            <a:pPr marL="342900" indent="-342900" defTabSz="844550">
              <a:spcBef>
                <a:spcPct val="0"/>
              </a:spcBef>
              <a:spcAft>
                <a:spcPct val="15000"/>
              </a:spcAft>
              <a:buFont typeface="Arial"/>
              <a:buChar char="•"/>
            </a:pPr>
            <a:r>
              <a:rPr lang="en-US" sz="2400" b="1" dirty="0"/>
              <a:t>Objective</a:t>
            </a:r>
          </a:p>
          <a:p>
            <a:pPr marL="800046" lvl="1" indent="-342900" defTabSz="844550">
              <a:spcBef>
                <a:spcPct val="0"/>
              </a:spcBef>
              <a:spcAft>
                <a:spcPct val="15000"/>
              </a:spcAft>
              <a:buFont typeface="Arial"/>
              <a:buChar char="•"/>
            </a:pPr>
            <a:r>
              <a:rPr lang="en-US" sz="2400" dirty="0"/>
              <a:t>Identify major review topics (categories)</a:t>
            </a:r>
          </a:p>
          <a:p>
            <a:pPr marL="800046" lvl="1" indent="-342900" defTabSz="844550">
              <a:spcBef>
                <a:spcPct val="0"/>
              </a:spcBef>
              <a:spcAft>
                <a:spcPct val="15000"/>
              </a:spcAft>
              <a:buFont typeface="Arial"/>
              <a:buChar char="•"/>
            </a:pPr>
            <a:r>
              <a:rPr lang="en-US" sz="2400" dirty="0"/>
              <a:t>Identify hotels associated with topics</a:t>
            </a:r>
          </a:p>
        </p:txBody>
      </p:sp>
    </p:spTree>
    <p:extLst>
      <p:ext uri="{BB962C8B-B14F-4D97-AF65-F5344CB8AC3E}">
        <p14:creationId xmlns:p14="http://schemas.microsoft.com/office/powerpoint/2010/main" val="2450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>
          <a:xfrm>
            <a:off x="601361" y="457499"/>
            <a:ext cx="2232458" cy="914400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solidFill>
                  <a:srgbClr val="FFFFFF"/>
                </a:solidFill>
              </a:rPr>
              <a:t>Cluster Analysis</a:t>
            </a:r>
            <a:endParaRPr lang="en-US" sz="2800" kern="1200" dirty="0">
              <a:solidFill>
                <a:srgbClr val="FFFFFF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951603" y="671817"/>
            <a:ext cx="5640463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</a:t>
            </a:r>
            <a:r>
              <a:rPr lang="en-US" sz="1900" dirty="0"/>
              <a:t>Cluster Analysis Default Properties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55</a:t>
            </a:fld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 descr="TextAnalytics12_3_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" y="2479997"/>
            <a:ext cx="6276975" cy="128587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6892293" y="1380848"/>
            <a:ext cx="1922268" cy="872122"/>
          </a:xfrm>
          <a:prstGeom prst="wedgeRoundRectCallout">
            <a:avLst>
              <a:gd name="adj1" fmla="val -66927"/>
              <a:gd name="adj2" fmla="val 9414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Cluster Analysis</a:t>
            </a:r>
          </a:p>
        </p:txBody>
      </p:sp>
      <p:pic>
        <p:nvPicPr>
          <p:cNvPr id="2" name="Picture 1" descr="cluster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57" y="1979431"/>
            <a:ext cx="3105150" cy="3857625"/>
          </a:xfrm>
          <a:prstGeom prst="rect">
            <a:avLst/>
          </a:prstGeom>
        </p:spPr>
      </p:pic>
      <p:sp>
        <p:nvSpPr>
          <p:cNvPr id="16" name="Rounded Rectangular Callout 15"/>
          <p:cNvSpPr/>
          <p:nvPr/>
        </p:nvSpPr>
        <p:spPr>
          <a:xfrm>
            <a:off x="4171877" y="4110006"/>
            <a:ext cx="1610744" cy="648984"/>
          </a:xfrm>
          <a:prstGeom prst="wedgeRoundRectCallout">
            <a:avLst>
              <a:gd name="adj1" fmla="val -77190"/>
              <a:gd name="adj2" fmla="val -7408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Default Properties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16884" y="4142540"/>
            <a:ext cx="279883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Property Changes:</a:t>
            </a:r>
          </a:p>
          <a:p>
            <a:pPr marL="342900" indent="-342900">
              <a:buAutoNum type="arabicPeriod"/>
            </a:pPr>
            <a:r>
              <a:rPr lang="en-US" dirty="0"/>
              <a:t>Maximum to Exact</a:t>
            </a:r>
          </a:p>
          <a:p>
            <a:pPr marL="342900" indent="-342900">
              <a:buAutoNum type="arabicPeriod"/>
            </a:pPr>
            <a:r>
              <a:rPr lang="en-US" dirty="0"/>
              <a:t>Number of Clusters to less than 10</a:t>
            </a:r>
          </a:p>
          <a:p>
            <a:pPr marL="342900" indent="-342900">
              <a:buAutoNum type="arabicPeriod"/>
            </a:pPr>
            <a:r>
              <a:rPr lang="en-US" dirty="0"/>
              <a:t>SVD Resolution to Medium</a:t>
            </a:r>
          </a:p>
        </p:txBody>
      </p:sp>
    </p:spTree>
    <p:extLst>
      <p:ext uri="{BB962C8B-B14F-4D97-AF65-F5344CB8AC3E}">
        <p14:creationId xmlns:p14="http://schemas.microsoft.com/office/powerpoint/2010/main" val="172592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BF376C-AC0A-4A40-8BB4-50B77A2A2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6200"/>
            <a:ext cx="9144000" cy="1927412"/>
          </a:xfrm>
          <a:prstGeom prst="rect">
            <a:avLst/>
          </a:prstGeom>
        </p:spPr>
      </p:pic>
      <p:sp>
        <p:nvSpPr>
          <p:cNvPr id="14" name="Freeform 13"/>
          <p:cNvSpPr>
            <a:spLocks/>
          </p:cNvSpPr>
          <p:nvPr/>
        </p:nvSpPr>
        <p:spPr>
          <a:xfrm>
            <a:off x="601361" y="457499"/>
            <a:ext cx="2232458" cy="914400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solidFill>
                  <a:srgbClr val="FFFFFF"/>
                </a:solidFill>
              </a:rPr>
              <a:t>Cluster Analysis</a:t>
            </a:r>
            <a:endParaRPr lang="en-US" sz="2800" kern="1200" dirty="0">
              <a:solidFill>
                <a:srgbClr val="FFFFFF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951603" y="671817"/>
            <a:ext cx="5640463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Results from using default properties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56</a:t>
            </a:fld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 descr="TextAnalytics12_3_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76" y="2479997"/>
            <a:ext cx="6276975" cy="128587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6892293" y="1380848"/>
            <a:ext cx="1922268" cy="872122"/>
          </a:xfrm>
          <a:prstGeom prst="wedgeRoundRectCallout">
            <a:avLst>
              <a:gd name="adj1" fmla="val -66927"/>
              <a:gd name="adj2" fmla="val 9414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Cluster Analysis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6522402" y="3781576"/>
            <a:ext cx="2100491" cy="648984"/>
          </a:xfrm>
          <a:prstGeom prst="wedgeRoundRectCallout">
            <a:avLst>
              <a:gd name="adj1" fmla="val -139930"/>
              <a:gd name="adj2" fmla="val 11399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Topic’s Word Description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05BD21-AA4D-EF43-95A2-EFDD185F6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23" y="1543640"/>
            <a:ext cx="3124412" cy="2409677"/>
          </a:xfrm>
          <a:prstGeom prst="rect">
            <a:avLst/>
          </a:prstGeom>
        </p:spPr>
      </p:pic>
      <p:sp>
        <p:nvSpPr>
          <p:cNvPr id="16" name="Rounded Rectangular Callout 15"/>
          <p:cNvSpPr/>
          <p:nvPr/>
        </p:nvSpPr>
        <p:spPr>
          <a:xfrm>
            <a:off x="3838976" y="3740137"/>
            <a:ext cx="1610744" cy="648984"/>
          </a:xfrm>
          <a:prstGeom prst="wedgeRoundRectCallout">
            <a:avLst>
              <a:gd name="adj1" fmla="val -77190"/>
              <a:gd name="adj2" fmla="val -7408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6 topics</a:t>
            </a:r>
          </a:p>
        </p:txBody>
      </p:sp>
    </p:spTree>
    <p:extLst>
      <p:ext uri="{BB962C8B-B14F-4D97-AF65-F5344CB8AC3E}">
        <p14:creationId xmlns:p14="http://schemas.microsoft.com/office/powerpoint/2010/main" val="137136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DFF90E-8024-2C45-B6F8-45196EC97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882" y="1983769"/>
            <a:ext cx="5791200" cy="1778000"/>
          </a:xfrm>
          <a:prstGeom prst="rect">
            <a:avLst/>
          </a:prstGeom>
        </p:spPr>
      </p:pic>
      <p:sp>
        <p:nvSpPr>
          <p:cNvPr id="14" name="Freeform 13"/>
          <p:cNvSpPr>
            <a:spLocks/>
          </p:cNvSpPr>
          <p:nvPr/>
        </p:nvSpPr>
        <p:spPr>
          <a:xfrm>
            <a:off x="601361" y="457499"/>
            <a:ext cx="2232458" cy="914400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solidFill>
                  <a:srgbClr val="FFFFFF"/>
                </a:solidFill>
              </a:rPr>
              <a:t>Cluster Analysis</a:t>
            </a:r>
            <a:endParaRPr lang="en-US" sz="2800" kern="1200" dirty="0">
              <a:solidFill>
                <a:srgbClr val="FFFFFF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951603" y="671817"/>
            <a:ext cx="5640463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Example </a:t>
            </a:r>
            <a:r>
              <a:rPr lang="mr-IN" sz="1900" dirty="0">
                <a:sym typeface="Zapf Dingbats"/>
              </a:rPr>
              <a:t>–</a:t>
            </a:r>
            <a:r>
              <a:rPr lang="en-US" sz="1900" dirty="0">
                <a:sym typeface="Zapf Dingbats"/>
              </a:rPr>
              <a:t> Six Topic Clusters using SVD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57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5" name="Rounded Rectangular Callout 34"/>
          <p:cNvSpPr/>
          <p:nvPr/>
        </p:nvSpPr>
        <p:spPr>
          <a:xfrm>
            <a:off x="6341591" y="1269390"/>
            <a:ext cx="2100491" cy="648984"/>
          </a:xfrm>
          <a:prstGeom prst="wedgeRoundRectCallout">
            <a:avLst>
              <a:gd name="adj1" fmla="val -126430"/>
              <a:gd name="adj2" fmla="val 4560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Cluster Analysis Description</a:t>
            </a:r>
          </a:p>
        </p:txBody>
      </p:sp>
      <p:sp>
        <p:nvSpPr>
          <p:cNvPr id="36" name="Rounded Rectangular Callout 35"/>
          <p:cNvSpPr/>
          <p:nvPr/>
        </p:nvSpPr>
        <p:spPr>
          <a:xfrm>
            <a:off x="415768" y="3827467"/>
            <a:ext cx="2235114" cy="968509"/>
          </a:xfrm>
          <a:prstGeom prst="wedgeRoundRectCallout">
            <a:avLst>
              <a:gd name="adj1" fmla="val 60268"/>
              <a:gd name="adj2" fmla="val -17527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Number of Documents for Each of the 6 Topics</a:t>
            </a:r>
          </a:p>
        </p:txBody>
      </p:sp>
      <p:sp>
        <p:nvSpPr>
          <p:cNvPr id="37" name="Rounded Rectangular Callout 36"/>
          <p:cNvSpPr/>
          <p:nvPr/>
        </p:nvSpPr>
        <p:spPr>
          <a:xfrm>
            <a:off x="3235626" y="4795976"/>
            <a:ext cx="2259774" cy="894535"/>
          </a:xfrm>
          <a:prstGeom prst="wedgeRoundRectCallout">
            <a:avLst>
              <a:gd name="adj1" fmla="val -40142"/>
              <a:gd name="adj2" fmla="val -16906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Total Number is 1,671 The number of Reviews </a:t>
            </a:r>
          </a:p>
        </p:txBody>
      </p:sp>
      <p:sp>
        <p:nvSpPr>
          <p:cNvPr id="38" name="Rounded Rectangular Callout 37"/>
          <p:cNvSpPr/>
          <p:nvPr/>
        </p:nvSpPr>
        <p:spPr>
          <a:xfrm>
            <a:off x="6580609" y="4221995"/>
            <a:ext cx="2100491" cy="648984"/>
          </a:xfrm>
          <a:prstGeom prst="wedgeRoundRectCallout">
            <a:avLst>
              <a:gd name="adj1" fmla="val -88863"/>
              <a:gd name="adj2" fmla="val -15007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SVD Vectors (U)</a:t>
            </a:r>
          </a:p>
        </p:txBody>
      </p:sp>
    </p:spTree>
    <p:extLst>
      <p:ext uri="{BB962C8B-B14F-4D97-AF65-F5344CB8AC3E}">
        <p14:creationId xmlns:p14="http://schemas.microsoft.com/office/powerpoint/2010/main" val="32072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-ShadowWhite.png"/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562" y="5480185"/>
            <a:ext cx="914191" cy="914400"/>
          </a:xfrm>
          <a:prstGeom prst="rect">
            <a:avLst/>
          </a:prstGeom>
          <a:noFill/>
          <a:effectLst>
            <a:glow rad="127000">
              <a:srgbClr val="FFFFFF">
                <a:alpha val="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29806" y="488389"/>
            <a:ext cx="7274054" cy="1200316"/>
          </a:xfrm>
          <a:prstGeom prst="rect">
            <a:avLst/>
          </a:prstGeom>
          <a:noFill/>
          <a:scene3d>
            <a:camera prst="orthographicFront">
              <a:rot lat="20099991" lon="0" rev="0"/>
            </a:camera>
            <a:lightRig rig="threePt" dir="t"/>
          </a:scene3d>
        </p:spPr>
        <p:txBody>
          <a:bodyPr wrap="square" lIns="91429" tIns="45714" rIns="91429" bIns="45714">
            <a:spAutoFit/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7200" b="1" dirty="0">
                <a:ln w="11430"/>
                <a:solidFill>
                  <a:srgbClr val="5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Applied Analytics</a:t>
            </a:r>
          </a:p>
        </p:txBody>
      </p:sp>
      <p:pic>
        <p:nvPicPr>
          <p:cNvPr id="7" name="Picture 6" descr="TAM-Logo-white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0477" y="4509583"/>
            <a:ext cx="1253652" cy="105306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rot="1936874">
            <a:off x="-2231742" y="3268153"/>
            <a:ext cx="8305800" cy="5794505"/>
          </a:xfrm>
          <a:prstGeom prst="ellipse">
            <a:avLst/>
          </a:prstGeom>
          <a:solidFill>
            <a:srgbClr val="660000"/>
          </a:solidFill>
          <a:effectLst>
            <a:glow rad="1397000">
              <a:srgbClr val="FFFFFF">
                <a:alpha val="9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>
              <a:solidFill>
                <a:srgbClr val="9933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36435" y="6178524"/>
            <a:ext cx="2885361" cy="369320"/>
          </a:xfrm>
          <a:prstGeom prst="rect">
            <a:avLst/>
          </a:prstGeom>
          <a:noFill/>
        </p:spPr>
        <p:txBody>
          <a:bodyPr wrap="square" lIns="91429" tIns="45714" rIns="91429" bIns="45714" rtlCol="0">
            <a:spAutoFit/>
          </a:bodyPr>
          <a:lstStyle/>
          <a:p>
            <a:pPr algn="r"/>
            <a:r>
              <a:rPr lang="en-US" sz="9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Copyright © 2014 Texas A&amp;M Statistical Services </a:t>
            </a:r>
            <a:br>
              <a:rPr lang="en-US" sz="900" dirty="0">
                <a:solidFill>
                  <a:srgbClr val="000000">
                    <a:lumMod val="50000"/>
                    <a:lumOff val="50000"/>
                  </a:srgbClr>
                </a:solidFill>
              </a:rPr>
            </a:br>
            <a:r>
              <a:rPr lang="en-US" sz="9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ALL RIGHTS RESERVED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051" y="453530"/>
            <a:ext cx="2015012" cy="14105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92327" y="4620623"/>
            <a:ext cx="4246469" cy="830985"/>
          </a:xfrm>
          <a:prstGeom prst="rect">
            <a:avLst/>
          </a:prstGeom>
          <a:noFill/>
          <a:ln>
            <a:noFill/>
          </a:ln>
        </p:spPr>
        <p:txBody>
          <a:bodyPr wrap="square" lIns="91429" tIns="45714" rIns="91429" bIns="45714">
            <a:spAutoFit/>
          </a:bodyPr>
          <a:lstStyle/>
          <a:p>
            <a:r>
              <a:rPr lang="en-US" sz="2400" b="1" dirty="0">
                <a:solidFill>
                  <a:srgbClr val="104554">
                    <a:lumMod val="10000"/>
                    <a:lumOff val="90000"/>
                  </a:srgbClr>
                </a:solidFill>
                <a:cs typeface="Microsoft Sans Serif" pitchFamily="34" charset="0"/>
              </a:rPr>
              <a:t>STAT 656 – Applied Analytics using SAS</a:t>
            </a:r>
            <a:r>
              <a:rPr lang="en-US" sz="2400" b="1" baseline="30000" dirty="0">
                <a:solidFill>
                  <a:srgbClr val="104554">
                    <a:lumMod val="10000"/>
                    <a:lumOff val="90000"/>
                  </a:srgbClr>
                </a:solidFill>
                <a:cs typeface="Microsoft Sans Serif" pitchFamily="34" charset="0"/>
              </a:rPr>
              <a:t>©</a:t>
            </a:r>
            <a:r>
              <a:rPr lang="en-US" sz="2400" b="1" dirty="0">
                <a:solidFill>
                  <a:srgbClr val="104554">
                    <a:lumMod val="10000"/>
                    <a:lumOff val="90000"/>
                  </a:srgbClr>
                </a:solidFill>
                <a:cs typeface="Microsoft Sans Serif" pitchFamily="34" charset="0"/>
              </a:rPr>
              <a:t> Enterprise Miner™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78356" y="2724314"/>
            <a:ext cx="5074530" cy="769429"/>
          </a:xfrm>
          <a:prstGeom prst="rect">
            <a:avLst/>
          </a:prstGeom>
          <a:noFill/>
          <a:scene3d>
            <a:camera prst="orthographicFront">
              <a:rot lat="20099991" lon="0" rev="0"/>
            </a:camera>
            <a:lightRig rig="threePt" dir="t"/>
          </a:scene3d>
        </p:spPr>
        <p:txBody>
          <a:bodyPr wrap="square" lIns="91429" tIns="45714" rIns="91429" bIns="45714">
            <a:spAutoFit/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r"/>
            <a:r>
              <a:rPr lang="en-US" sz="4400" b="1" dirty="0">
                <a:ln w="11430"/>
                <a:solidFill>
                  <a:srgbClr val="5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Text Topic Node</a:t>
            </a:r>
          </a:p>
        </p:txBody>
      </p:sp>
    </p:spTree>
    <p:extLst>
      <p:ext uri="{BB962C8B-B14F-4D97-AF65-F5344CB8AC3E}">
        <p14:creationId xmlns:p14="http://schemas.microsoft.com/office/powerpoint/2010/main" val="99242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>
          <a:xfrm>
            <a:off x="601361" y="457499"/>
            <a:ext cx="2232458" cy="914400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solidFill>
                  <a:srgbClr val="FFFFFF"/>
                </a:solidFill>
              </a:rPr>
              <a:t>Text Topic Node</a:t>
            </a:r>
            <a:endParaRPr lang="en-US" sz="2800" kern="1200" dirty="0">
              <a:solidFill>
                <a:srgbClr val="FFFFFF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951603" y="671817"/>
            <a:ext cx="5640463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</a:t>
            </a:r>
            <a:r>
              <a:rPr lang="en-US" sz="1900" dirty="0"/>
              <a:t>Text Topic Node Default Properties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59</a:t>
            </a:fld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 descr="TextAnalytics12_3_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35" y="1801902"/>
            <a:ext cx="6276975" cy="128587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7200535" y="2034284"/>
            <a:ext cx="1467231" cy="739738"/>
          </a:xfrm>
          <a:prstGeom prst="wedgeRoundRectCallout">
            <a:avLst>
              <a:gd name="adj1" fmla="val -73650"/>
              <a:gd name="adj2" fmla="val 5747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Text Topic Node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16884" y="4142540"/>
            <a:ext cx="279883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Property Changes:</a:t>
            </a:r>
          </a:p>
          <a:p>
            <a:pPr marL="342900" indent="-342900">
              <a:buAutoNum type="arabicPeriod"/>
            </a:pPr>
            <a:r>
              <a:rPr lang="en-US" dirty="0"/>
              <a:t>Number of Multi-</a:t>
            </a:r>
            <a:br>
              <a:rPr lang="en-US" dirty="0"/>
            </a:br>
            <a:r>
              <a:rPr lang="en-US" dirty="0"/>
              <a:t>Term Topics</a:t>
            </a:r>
          </a:p>
          <a:p>
            <a:pPr marL="342900" indent="-342900">
              <a:buAutoNum type="arabicPeriod"/>
            </a:pPr>
            <a:r>
              <a:rPr lang="en-US" dirty="0"/>
              <a:t>Correlated Topics</a:t>
            </a:r>
          </a:p>
          <a:p>
            <a:pPr marL="342900" indent="-342900">
              <a:buAutoNum type="arabicPeriod"/>
            </a:pPr>
            <a:r>
              <a:rPr lang="en-US" dirty="0"/>
              <a:t>Use topic viewer to create Relevant Topics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18" y="1545033"/>
            <a:ext cx="3392799" cy="3956557"/>
          </a:xfrm>
          <a:prstGeom prst="rect">
            <a:avLst/>
          </a:prstGeom>
        </p:spPr>
      </p:pic>
      <p:sp>
        <p:nvSpPr>
          <p:cNvPr id="16" name="Rounded Rectangular Callout 15"/>
          <p:cNvSpPr/>
          <p:nvPr/>
        </p:nvSpPr>
        <p:spPr>
          <a:xfrm>
            <a:off x="4517108" y="3160674"/>
            <a:ext cx="1351820" cy="611997"/>
          </a:xfrm>
          <a:prstGeom prst="wedgeRoundRectCallout">
            <a:avLst>
              <a:gd name="adj1" fmla="val -136131"/>
              <a:gd name="adj2" fmla="val -3608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Default Properties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336606" y="4126788"/>
            <a:ext cx="1610744" cy="648984"/>
          </a:xfrm>
          <a:prstGeom prst="wedgeRoundRectCallout">
            <a:avLst>
              <a:gd name="adj1" fmla="val -107809"/>
              <a:gd name="adj2" fmla="val -8738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Interactive Topic Viewer</a:t>
            </a:r>
          </a:p>
        </p:txBody>
      </p:sp>
    </p:spTree>
    <p:extLst>
      <p:ext uri="{BB962C8B-B14F-4D97-AF65-F5344CB8AC3E}">
        <p14:creationId xmlns:p14="http://schemas.microsoft.com/office/powerpoint/2010/main" val="165914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2951603" y="630275"/>
            <a:ext cx="5926917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Python Template for GA Features with Interval Target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562708" y="1362284"/>
            <a:ext cx="8240732" cy="860412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rgbClr val="FFF0CA">
              <a:alpha val="90000"/>
            </a:srgbClr>
          </a:solidFill>
        </p:spPr>
        <p:style>
          <a:ln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b="1" dirty="0"/>
              <a:t>Data:  </a:t>
            </a:r>
            <a:r>
              <a:rPr lang="en-US" sz="2000" b="1" dirty="0" err="1"/>
              <a:t>OilProduction</a:t>
            </a:r>
            <a:r>
              <a:rPr lang="en-US" sz="2000" dirty="0"/>
              <a:t>(Excel File)  Data on the oil production from fracking wells.</a:t>
            </a:r>
            <a:endParaRPr lang="en-US" sz="2000" kern="1200" dirty="0"/>
          </a:p>
        </p:txBody>
      </p:sp>
      <p:sp>
        <p:nvSpPr>
          <p:cNvPr id="13" name="Freeform 12"/>
          <p:cNvSpPr>
            <a:spLocks/>
          </p:cNvSpPr>
          <p:nvPr/>
        </p:nvSpPr>
        <p:spPr>
          <a:xfrm>
            <a:off x="562708" y="630275"/>
            <a:ext cx="2126651" cy="457199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rgbClr val="FFFFFF"/>
                </a:solidFill>
              </a:rPr>
              <a:t>Week 7</a:t>
            </a:r>
            <a:endParaRPr lang="en-US" sz="2400" kern="1200" dirty="0">
              <a:solidFill>
                <a:srgbClr val="FFFFFF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62708" y="2380116"/>
            <a:ext cx="8240732" cy="107701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rgbClr val="FFF0CA">
              <a:alpha val="90000"/>
            </a:srgbClr>
          </a:solidFill>
        </p:spPr>
        <p:style>
          <a:ln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b="1" dirty="0"/>
              <a:t>Data Dictionary:  </a:t>
            </a:r>
            <a:r>
              <a:rPr lang="en-US" sz="2000" b="1" dirty="0" err="1"/>
              <a:t>OilProduction_Data_Dictionary</a:t>
            </a:r>
            <a:r>
              <a:rPr lang="en-US" sz="2000" dirty="0"/>
              <a:t>(PDF file)  The target is an interval attribute labeled “</a:t>
            </a:r>
            <a:r>
              <a:rPr lang="en-US" sz="2000" dirty="0" err="1"/>
              <a:t>Log_Cum_Production</a:t>
            </a:r>
            <a:r>
              <a:rPr lang="en-US" sz="2000" dirty="0"/>
              <a:t>”.  The predictors consist of 10 interval and 2 nominal features.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460FE5F-F6E5-6B4B-8431-47F0D3994017}"/>
              </a:ext>
            </a:extLst>
          </p:cNvPr>
          <p:cNvSpPr/>
          <p:nvPr/>
        </p:nvSpPr>
        <p:spPr>
          <a:xfrm>
            <a:off x="562708" y="3576852"/>
            <a:ext cx="8240732" cy="107701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rgbClr val="FFF0CA">
              <a:alpha val="90000"/>
            </a:srgbClr>
          </a:solidFill>
        </p:spPr>
        <p:style>
          <a:ln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b="1" dirty="0"/>
              <a:t>Template:  </a:t>
            </a:r>
            <a:r>
              <a:rPr lang="en-US" sz="2000" b="1" dirty="0" err="1"/>
              <a:t>GA_OilProduction</a:t>
            </a:r>
            <a:r>
              <a:rPr lang="en-US" sz="2000" dirty="0"/>
              <a:t>(Python .</a:t>
            </a:r>
            <a:r>
              <a:rPr lang="en-US" sz="2000" dirty="0" err="1"/>
              <a:t>py</a:t>
            </a:r>
            <a:r>
              <a:rPr lang="en-US" sz="2000" dirty="0"/>
              <a:t> file) This code contains the latest template for implementing GA Selection, Stepwise and Lasso Selection for Interval Targets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76742B9-6B96-E147-AE34-2D6FEE1FAC4E}"/>
              </a:ext>
            </a:extLst>
          </p:cNvPr>
          <p:cNvSpPr/>
          <p:nvPr/>
        </p:nvSpPr>
        <p:spPr>
          <a:xfrm>
            <a:off x="509372" y="4847701"/>
            <a:ext cx="8240732" cy="802023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rgbClr val="FFF0CA">
              <a:alpha val="90000"/>
            </a:srgbClr>
          </a:solidFill>
        </p:spPr>
        <p:style>
          <a:ln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b="1" dirty="0"/>
              <a:t>Assignment:  </a:t>
            </a:r>
            <a:r>
              <a:rPr lang="en-US" sz="2000" dirty="0"/>
              <a:t>Modify this template to conduct a similar analysis of the diamond price data.</a:t>
            </a:r>
          </a:p>
        </p:txBody>
      </p:sp>
    </p:spTree>
    <p:extLst>
      <p:ext uri="{BB962C8B-B14F-4D97-AF65-F5344CB8AC3E}">
        <p14:creationId xmlns:p14="http://schemas.microsoft.com/office/powerpoint/2010/main" val="100744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13" grpId="0" animBg="1"/>
      <p:bldP spid="6" grpId="0" animBg="1"/>
      <p:bldP spid="7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TopicTopicsDefaultCluste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390865"/>
            <a:ext cx="7696200" cy="4533900"/>
          </a:xfrm>
          <a:prstGeom prst="rect">
            <a:avLst/>
          </a:prstGeom>
        </p:spPr>
      </p:pic>
      <p:sp>
        <p:nvSpPr>
          <p:cNvPr id="14" name="Freeform 13"/>
          <p:cNvSpPr>
            <a:spLocks/>
          </p:cNvSpPr>
          <p:nvPr/>
        </p:nvSpPr>
        <p:spPr>
          <a:xfrm>
            <a:off x="613120" y="245850"/>
            <a:ext cx="2232458" cy="914400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solidFill>
                  <a:srgbClr val="FFFFFF"/>
                </a:solidFill>
              </a:rPr>
              <a:t>Text Topic Node</a:t>
            </a:r>
            <a:endParaRPr lang="en-US" sz="2800" kern="1200" dirty="0">
              <a:solidFill>
                <a:srgbClr val="FFFFFF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963362" y="460168"/>
            <a:ext cx="5640463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Results from using default properties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60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3682690" y="5208905"/>
            <a:ext cx="2100491" cy="864380"/>
          </a:xfrm>
          <a:prstGeom prst="wedgeRoundRectCallout">
            <a:avLst>
              <a:gd name="adj1" fmla="val 18851"/>
              <a:gd name="adj2" fmla="val -10658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Default Number of Identified Topics (25)</a:t>
            </a:r>
          </a:p>
        </p:txBody>
      </p:sp>
    </p:spTree>
    <p:extLst>
      <p:ext uri="{BB962C8B-B14F-4D97-AF65-F5344CB8AC3E}">
        <p14:creationId xmlns:p14="http://schemas.microsoft.com/office/powerpoint/2010/main" val="203807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>
          <a:xfrm>
            <a:off x="601361" y="457499"/>
            <a:ext cx="2232458" cy="914400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solidFill>
                  <a:srgbClr val="FFFFFF"/>
                </a:solidFill>
              </a:rPr>
              <a:t>Text Topic Node</a:t>
            </a:r>
            <a:endParaRPr lang="en-US" sz="2800" kern="1200" dirty="0">
              <a:solidFill>
                <a:srgbClr val="FFFFFF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951603" y="671817"/>
            <a:ext cx="5640463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</a:t>
            </a:r>
            <a:r>
              <a:rPr lang="en-US" sz="1900" dirty="0"/>
              <a:t>Text Topic Node Modified Properties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61</a:t>
            </a:fld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 descr="TextAnalytics12_3_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35" y="1801902"/>
            <a:ext cx="6276975" cy="128587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7200535" y="2034284"/>
            <a:ext cx="1467231" cy="739738"/>
          </a:xfrm>
          <a:prstGeom prst="wedgeRoundRectCallout">
            <a:avLst>
              <a:gd name="adj1" fmla="val -73650"/>
              <a:gd name="adj2" fmla="val 5747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Text Topic Node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40" y="1418776"/>
            <a:ext cx="3478736" cy="4240040"/>
          </a:xfrm>
          <a:prstGeom prst="rect">
            <a:avLst/>
          </a:prstGeom>
        </p:spPr>
      </p:pic>
      <p:sp>
        <p:nvSpPr>
          <p:cNvPr id="16" name="Rounded Rectangular Callout 15"/>
          <p:cNvSpPr/>
          <p:nvPr/>
        </p:nvSpPr>
        <p:spPr>
          <a:xfrm>
            <a:off x="4517107" y="3160674"/>
            <a:ext cx="2177910" cy="846247"/>
          </a:xfrm>
          <a:prstGeom prst="wedgeRoundRectCallout">
            <a:avLst>
              <a:gd name="adj1" fmla="val -142043"/>
              <a:gd name="adj2" fmla="val -466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Changed Number of Topics from 25 to 7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336605" y="4126787"/>
            <a:ext cx="2148807" cy="804809"/>
          </a:xfrm>
          <a:prstGeom prst="wedgeRoundRectCallout">
            <a:avLst>
              <a:gd name="adj1" fmla="val -124778"/>
              <a:gd name="adj2" fmla="val -10620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Cluster Analysis Identified 6 topics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3260" y="4006921"/>
            <a:ext cx="22070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general set the initial number of multi-term topics to approximately the number of topics found with Text Cluster.</a:t>
            </a:r>
          </a:p>
        </p:txBody>
      </p:sp>
    </p:spTree>
    <p:extLst>
      <p:ext uri="{BB962C8B-B14F-4D97-AF65-F5344CB8AC3E}">
        <p14:creationId xmlns:p14="http://schemas.microsoft.com/office/powerpoint/2010/main" val="24613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>
          <a:xfrm>
            <a:off x="601361" y="457499"/>
            <a:ext cx="2232458" cy="914400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solidFill>
                  <a:srgbClr val="FFFFFF"/>
                </a:solidFill>
              </a:rPr>
              <a:t>Text Topic Node</a:t>
            </a:r>
            <a:endParaRPr lang="en-US" sz="2800" kern="1200" dirty="0">
              <a:solidFill>
                <a:srgbClr val="FFFFFF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951603" y="671817"/>
            <a:ext cx="5640463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Results from using default properties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62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3838976" y="3740137"/>
            <a:ext cx="1610744" cy="648984"/>
          </a:xfrm>
          <a:prstGeom prst="wedgeRoundRectCallout">
            <a:avLst>
              <a:gd name="adj1" fmla="val -77190"/>
              <a:gd name="adj2" fmla="val -7408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6 topics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99" y="1575627"/>
            <a:ext cx="6180242" cy="3261025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5634664" y="4977488"/>
            <a:ext cx="2100491" cy="648984"/>
          </a:xfrm>
          <a:prstGeom prst="wedgeRoundRectCallout">
            <a:avLst>
              <a:gd name="adj1" fmla="val -11379"/>
              <a:gd name="adj2" fmla="val -15007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Initial Number of Identified Topics (7)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94550" y="4611041"/>
            <a:ext cx="1922268" cy="1134268"/>
          </a:xfrm>
          <a:prstGeom prst="wedgeRoundRectCallout">
            <a:avLst>
              <a:gd name="adj1" fmla="val -11765"/>
              <a:gd name="adj2" fmla="val -15786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Number of Docs Associated with Each Topic</a:t>
            </a:r>
          </a:p>
        </p:txBody>
      </p:sp>
    </p:spTree>
    <p:extLst>
      <p:ext uri="{BB962C8B-B14F-4D97-AF65-F5344CB8AC3E}">
        <p14:creationId xmlns:p14="http://schemas.microsoft.com/office/powerpoint/2010/main" val="381121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>
          <a:xfrm>
            <a:off x="601361" y="457499"/>
            <a:ext cx="2232458" cy="914400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solidFill>
                  <a:srgbClr val="FFFFFF"/>
                </a:solidFill>
              </a:rPr>
              <a:t>Text Topic Node</a:t>
            </a:r>
            <a:endParaRPr lang="en-US" sz="2800" kern="1200" dirty="0">
              <a:solidFill>
                <a:srgbClr val="FFFFFF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951603" y="671817"/>
            <a:ext cx="5640463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Results from Restricting Number of Topics to 7 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63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2293320" y="4324052"/>
            <a:ext cx="2100491" cy="648984"/>
          </a:xfrm>
          <a:prstGeom prst="wedgeRoundRectCallout">
            <a:avLst>
              <a:gd name="adj1" fmla="val -11379"/>
              <a:gd name="adj2" fmla="val -15007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Initial Number of Identified Topics (7)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17" y="1896666"/>
            <a:ext cx="8379560" cy="1748091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7040248" y="4376790"/>
            <a:ext cx="1922268" cy="1134268"/>
          </a:xfrm>
          <a:prstGeom prst="wedgeRoundRectCallout">
            <a:avLst>
              <a:gd name="adj1" fmla="val 33775"/>
              <a:gd name="adj2" fmla="val -11873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Number of Docs Associated with Each Topic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4546212" y="4431587"/>
            <a:ext cx="2259774" cy="1165774"/>
          </a:xfrm>
          <a:prstGeom prst="wedgeRoundRectCallout">
            <a:avLst>
              <a:gd name="adj1" fmla="val 126817"/>
              <a:gd name="adj2" fmla="val -15509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Total Number is 1,574 a Little Less than Number of Reviews</a:t>
            </a:r>
          </a:p>
        </p:txBody>
      </p:sp>
    </p:spTree>
    <p:extLst>
      <p:ext uri="{BB962C8B-B14F-4D97-AF65-F5344CB8AC3E}">
        <p14:creationId xmlns:p14="http://schemas.microsoft.com/office/powerpoint/2010/main" val="191940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2512"/>
            <a:ext cx="9144000" cy="4320041"/>
          </a:xfrm>
          <a:prstGeom prst="rect">
            <a:avLst/>
          </a:prstGeom>
        </p:spPr>
      </p:pic>
      <p:sp>
        <p:nvSpPr>
          <p:cNvPr id="14" name="Freeform 13"/>
          <p:cNvSpPr>
            <a:spLocks/>
          </p:cNvSpPr>
          <p:nvPr/>
        </p:nvSpPr>
        <p:spPr>
          <a:xfrm>
            <a:off x="601361" y="457499"/>
            <a:ext cx="2232458" cy="914400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solidFill>
                  <a:srgbClr val="FFFFFF"/>
                </a:solidFill>
              </a:rPr>
              <a:t>Text Topic Node</a:t>
            </a:r>
            <a:endParaRPr lang="en-US" sz="2800" kern="1200" dirty="0">
              <a:solidFill>
                <a:srgbClr val="FFFFFF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951603" y="671817"/>
            <a:ext cx="5640463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Topic Viewer – Used to Shape Topics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64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6226489" y="2178809"/>
            <a:ext cx="2100491" cy="648984"/>
          </a:xfrm>
          <a:prstGeom prst="wedgeRoundRectCallout">
            <a:avLst>
              <a:gd name="adj1" fmla="val -92384"/>
              <a:gd name="adj2" fmla="val 1140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Topic Viewer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7471786" y="3624722"/>
            <a:ext cx="1503059" cy="752069"/>
          </a:xfrm>
          <a:prstGeom prst="wedgeRoundRectCallout">
            <a:avLst>
              <a:gd name="adj1" fmla="val -127861"/>
              <a:gd name="adj2" fmla="val 10257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Document Viewer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4102344" y="3735684"/>
            <a:ext cx="1729595" cy="591791"/>
          </a:xfrm>
          <a:prstGeom prst="wedgeRoundRectCallout">
            <a:avLst>
              <a:gd name="adj1" fmla="val -195642"/>
              <a:gd name="adj2" fmla="val -6841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Term Viewer</a:t>
            </a:r>
          </a:p>
        </p:txBody>
      </p:sp>
    </p:spTree>
    <p:extLst>
      <p:ext uri="{BB962C8B-B14F-4D97-AF65-F5344CB8AC3E}">
        <p14:creationId xmlns:p14="http://schemas.microsoft.com/office/powerpoint/2010/main" val="22136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2512"/>
            <a:ext cx="9144000" cy="4320041"/>
          </a:xfrm>
          <a:prstGeom prst="rect">
            <a:avLst/>
          </a:prstGeom>
        </p:spPr>
      </p:pic>
      <p:sp>
        <p:nvSpPr>
          <p:cNvPr id="14" name="Freeform 13"/>
          <p:cNvSpPr>
            <a:spLocks/>
          </p:cNvSpPr>
          <p:nvPr/>
        </p:nvSpPr>
        <p:spPr>
          <a:xfrm>
            <a:off x="601361" y="457499"/>
            <a:ext cx="2232458" cy="914400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solidFill>
                  <a:srgbClr val="FFFFFF"/>
                </a:solidFill>
              </a:rPr>
              <a:t>Text Topic Node</a:t>
            </a:r>
            <a:endParaRPr lang="en-US" sz="2800" kern="1200" dirty="0">
              <a:solidFill>
                <a:srgbClr val="FFFFFF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951603" y="671817"/>
            <a:ext cx="5640463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Topic Viewer – Used to Shape Topics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65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6275807" y="2351414"/>
            <a:ext cx="2100491" cy="648984"/>
          </a:xfrm>
          <a:prstGeom prst="wedgeRoundRectCallout">
            <a:avLst>
              <a:gd name="adj1" fmla="val -92384"/>
              <a:gd name="adj2" fmla="val 1140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Initial 7 Topics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7052578" y="3624722"/>
            <a:ext cx="1922268" cy="752069"/>
          </a:xfrm>
          <a:prstGeom prst="wedgeRoundRectCallout">
            <a:avLst>
              <a:gd name="adj1" fmla="val -127861"/>
              <a:gd name="adj2" fmla="val 10257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Individual Docs /Reviews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4102344" y="3735684"/>
            <a:ext cx="2259774" cy="591791"/>
          </a:xfrm>
          <a:prstGeom prst="wedgeRoundRectCallout">
            <a:avLst>
              <a:gd name="adj1" fmla="val -195642"/>
              <a:gd name="adj2" fmla="val -6841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Initial Term Weights</a:t>
            </a:r>
          </a:p>
        </p:txBody>
      </p:sp>
    </p:spTree>
    <p:extLst>
      <p:ext uri="{BB962C8B-B14F-4D97-AF65-F5344CB8AC3E}">
        <p14:creationId xmlns:p14="http://schemas.microsoft.com/office/powerpoint/2010/main" val="318992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944" y="3980788"/>
            <a:ext cx="7540352" cy="2132778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6260642" y="2607291"/>
            <a:ext cx="2360570" cy="591791"/>
          </a:xfrm>
          <a:prstGeom prst="wedgeRoundRectCallout">
            <a:avLst>
              <a:gd name="adj1" fmla="val -59775"/>
              <a:gd name="adj2" fmla="val 19170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Top 3 Reviews Representing Topic 6</a:t>
            </a:r>
          </a:p>
        </p:txBody>
      </p:sp>
      <p:sp>
        <p:nvSpPr>
          <p:cNvPr id="14" name="Freeform 13"/>
          <p:cNvSpPr>
            <a:spLocks/>
          </p:cNvSpPr>
          <p:nvPr/>
        </p:nvSpPr>
        <p:spPr>
          <a:xfrm>
            <a:off x="601361" y="457499"/>
            <a:ext cx="2232458" cy="914400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solidFill>
                  <a:srgbClr val="FFFFFF"/>
                </a:solidFill>
              </a:rPr>
              <a:t>Text Topic Node</a:t>
            </a:r>
            <a:endParaRPr lang="en-US" sz="2800" kern="1200" dirty="0">
              <a:solidFill>
                <a:srgbClr val="FFFFFF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951603" y="671817"/>
            <a:ext cx="5640463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Select a Topic to View Associated Documents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66</a:t>
            </a:fld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72" y="1530963"/>
            <a:ext cx="5532542" cy="1909117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415870" y="3411569"/>
            <a:ext cx="2406550" cy="648984"/>
          </a:xfrm>
          <a:prstGeom prst="wedgeRoundRectCallout">
            <a:avLst>
              <a:gd name="adj1" fmla="val -20521"/>
              <a:gd name="adj2" fmla="val -15746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Topic 6 Documents Ordered by Relevance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6719019" y="1290083"/>
            <a:ext cx="1922268" cy="903451"/>
          </a:xfrm>
          <a:prstGeom prst="wedgeRoundRectCallout">
            <a:avLst>
              <a:gd name="adj1" fmla="val -111176"/>
              <a:gd name="adj2" fmla="val -147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Individual 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45884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34" y="2315252"/>
            <a:ext cx="8643662" cy="1861446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3386906" y="4608409"/>
            <a:ext cx="2476032" cy="663769"/>
          </a:xfrm>
          <a:prstGeom prst="wedgeRoundRectCallout">
            <a:avLst>
              <a:gd name="adj1" fmla="val -58908"/>
              <a:gd name="adj2" fmla="val -16572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Category Automatically Changes to User</a:t>
            </a:r>
          </a:p>
        </p:txBody>
      </p:sp>
      <p:sp>
        <p:nvSpPr>
          <p:cNvPr id="14" name="Freeform 13"/>
          <p:cNvSpPr>
            <a:spLocks/>
          </p:cNvSpPr>
          <p:nvPr/>
        </p:nvSpPr>
        <p:spPr>
          <a:xfrm>
            <a:off x="601361" y="457499"/>
            <a:ext cx="2232458" cy="914400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solidFill>
                  <a:srgbClr val="FFFFFF"/>
                </a:solidFill>
              </a:rPr>
              <a:t>Text Topic Node</a:t>
            </a:r>
            <a:endParaRPr lang="en-US" sz="2800" kern="1200" dirty="0">
              <a:solidFill>
                <a:srgbClr val="FFFFFF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951603" y="671817"/>
            <a:ext cx="5640463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Label Topic With Meaningful Description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67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3049873" y="1444015"/>
            <a:ext cx="1922268" cy="711036"/>
          </a:xfrm>
          <a:prstGeom prst="wedgeRoundRectCallout">
            <a:avLst>
              <a:gd name="adj1" fmla="val -117183"/>
              <a:gd name="adj2" fmla="val 13202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Topic Descriptions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755372" y="4581222"/>
            <a:ext cx="2360570" cy="591791"/>
          </a:xfrm>
          <a:prstGeom prst="wedgeRoundRectCallout">
            <a:avLst>
              <a:gd name="adj1" fmla="val -31515"/>
              <a:gd name="adj2" fmla="val -15945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User Described Topic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7376780" y="1378345"/>
            <a:ext cx="1558028" cy="711036"/>
          </a:xfrm>
          <a:prstGeom prst="wedgeRoundRectCallout">
            <a:avLst>
              <a:gd name="adj1" fmla="val 13627"/>
              <a:gd name="adj2" fmla="val 12120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Number of Documents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5309731" y="1428123"/>
            <a:ext cx="1558028" cy="711036"/>
          </a:xfrm>
          <a:prstGeom prst="wedgeRoundRectCallout">
            <a:avLst>
              <a:gd name="adj1" fmla="val 13627"/>
              <a:gd name="adj2" fmla="val 12120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Document Cutoff</a:t>
            </a:r>
          </a:p>
        </p:txBody>
      </p:sp>
    </p:spTree>
    <p:extLst>
      <p:ext uri="{BB962C8B-B14F-4D97-AF65-F5344CB8AC3E}">
        <p14:creationId xmlns:p14="http://schemas.microsoft.com/office/powerpoint/2010/main" val="138140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08" y="2451355"/>
            <a:ext cx="8784783" cy="1916203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2822422" y="4993240"/>
            <a:ext cx="1475354" cy="663769"/>
          </a:xfrm>
          <a:prstGeom prst="wedgeRoundRectCallout">
            <a:avLst>
              <a:gd name="adj1" fmla="val -42386"/>
              <a:gd name="adj2" fmla="val -16378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4 USER Topics</a:t>
            </a:r>
          </a:p>
        </p:txBody>
      </p:sp>
      <p:sp>
        <p:nvSpPr>
          <p:cNvPr id="14" name="Freeform 13"/>
          <p:cNvSpPr>
            <a:spLocks/>
          </p:cNvSpPr>
          <p:nvPr/>
        </p:nvSpPr>
        <p:spPr>
          <a:xfrm>
            <a:off x="601361" y="457499"/>
            <a:ext cx="2232458" cy="914400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solidFill>
                  <a:srgbClr val="FFFFFF"/>
                </a:solidFill>
              </a:rPr>
              <a:t>Text Topic Node</a:t>
            </a:r>
            <a:endParaRPr lang="en-US" sz="2800" kern="1200" dirty="0">
              <a:solidFill>
                <a:srgbClr val="FFFFFF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951603" y="671817"/>
            <a:ext cx="5640463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Labeled 4 USER Topics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68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3049873" y="1444015"/>
            <a:ext cx="1922268" cy="711036"/>
          </a:xfrm>
          <a:prstGeom prst="wedgeRoundRectCallout">
            <a:avLst>
              <a:gd name="adj1" fmla="val -117183"/>
              <a:gd name="adj2" fmla="val 13202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Topic Descriptions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152400" y="4940397"/>
            <a:ext cx="2360570" cy="591791"/>
          </a:xfrm>
          <a:prstGeom prst="wedgeRoundRectCallout">
            <a:avLst>
              <a:gd name="adj1" fmla="val -31515"/>
              <a:gd name="adj2" fmla="val -15945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User Described Topic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18843" y="4707760"/>
            <a:ext cx="3605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SVD score for a document must be above the Cutoff for it to be considered in that topic.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696158" y="3822650"/>
            <a:ext cx="256583" cy="846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90891" y="1321252"/>
            <a:ext cx="31431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total number of Docs from all topics should be close to the total number of Docs in the Data (N=1,671)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7684680" y="2321811"/>
            <a:ext cx="230926" cy="564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14693" y="4284446"/>
            <a:ext cx="162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= 1,574</a:t>
            </a:r>
          </a:p>
        </p:txBody>
      </p:sp>
    </p:spTree>
    <p:extLst>
      <p:ext uri="{BB962C8B-B14F-4D97-AF65-F5344CB8AC3E}">
        <p14:creationId xmlns:p14="http://schemas.microsoft.com/office/powerpoint/2010/main" val="92411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>
          <a:xfrm>
            <a:off x="601361" y="457499"/>
            <a:ext cx="2232458" cy="914400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solidFill>
                  <a:srgbClr val="FFFFFF"/>
                </a:solidFill>
              </a:rPr>
              <a:t>Text Topic Node</a:t>
            </a:r>
            <a:endParaRPr lang="en-US" sz="2800" kern="1200" dirty="0">
              <a:solidFill>
                <a:srgbClr val="FFFFFF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951603" y="671817"/>
            <a:ext cx="5640463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Save USER Topics and Request More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69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1433396" y="1918640"/>
            <a:ext cx="2235750" cy="711036"/>
          </a:xfrm>
          <a:prstGeom prst="wedgeRoundRectCallout">
            <a:avLst>
              <a:gd name="adj1" fmla="val 119076"/>
              <a:gd name="adj2" fmla="val 19156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Request only 2-3 New Multiple Topics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1204393" y="3760251"/>
            <a:ext cx="2360570" cy="591791"/>
          </a:xfrm>
          <a:prstGeom prst="wedgeRoundRectCallout">
            <a:avLst>
              <a:gd name="adj1" fmla="val 106528"/>
              <a:gd name="adj2" fmla="val -2722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Near the End, Allow Correlated Topics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112" y="1180145"/>
            <a:ext cx="3936848" cy="4993075"/>
          </a:xfrm>
          <a:prstGeom prst="rect">
            <a:avLst/>
          </a:prstGeom>
        </p:spPr>
      </p:pic>
      <p:sp>
        <p:nvSpPr>
          <p:cNvPr id="16" name="Rounded Rectangular Callout 15"/>
          <p:cNvSpPr/>
          <p:nvPr/>
        </p:nvSpPr>
        <p:spPr>
          <a:xfrm>
            <a:off x="1318305" y="4643829"/>
            <a:ext cx="2710057" cy="807936"/>
          </a:xfrm>
          <a:prstGeom prst="wedgeRoundRectCallout">
            <a:avLst>
              <a:gd name="adj1" fmla="val 83035"/>
              <a:gd name="adj2" fmla="val -8578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Return to the Topic Viewer to See New Topics</a:t>
            </a:r>
          </a:p>
        </p:txBody>
      </p:sp>
    </p:spTree>
    <p:extLst>
      <p:ext uri="{BB962C8B-B14F-4D97-AF65-F5344CB8AC3E}">
        <p14:creationId xmlns:p14="http://schemas.microsoft.com/office/powerpoint/2010/main" val="361491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2951603" y="630275"/>
            <a:ext cx="5926917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Python Imports for GA Features with Interval Target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612077" y="1252024"/>
            <a:ext cx="8240732" cy="1357533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rgbClr val="FFF0CA">
              <a:alpha val="90000"/>
            </a:srgbClr>
          </a:solidFill>
        </p:spPr>
        <p:style>
          <a:ln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b="1" dirty="0" err="1"/>
              <a:t>deap</a:t>
            </a:r>
            <a:r>
              <a:rPr lang="en-US" sz="2000" b="1" dirty="0"/>
              <a:t>:</a:t>
            </a:r>
            <a:r>
              <a:rPr lang="en-US" sz="2000" dirty="0"/>
              <a:t>  A python package for genetic algorithms.  Install using from inside your working Anaconda environment:</a:t>
            </a:r>
          </a:p>
          <a:p>
            <a:pPr marL="0" lvl="1" algn="ctr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b="1" kern="1200" dirty="0" err="1"/>
              <a:t>conda</a:t>
            </a:r>
            <a:r>
              <a:rPr lang="en-US" sz="2000" b="1" kern="1200" dirty="0"/>
              <a:t> install -c </a:t>
            </a:r>
            <a:r>
              <a:rPr lang="en-US" sz="2000" b="1" kern="1200" dirty="0" err="1"/>
              <a:t>conda</a:t>
            </a:r>
            <a:r>
              <a:rPr lang="en-US" sz="2000" b="1" kern="1200" dirty="0"/>
              <a:t>-forge </a:t>
            </a:r>
            <a:r>
              <a:rPr lang="en-US" sz="2000" b="1" kern="1200" dirty="0" err="1"/>
              <a:t>deap</a:t>
            </a:r>
            <a:endParaRPr lang="en-US" sz="2000" b="1" kern="1200" dirty="0"/>
          </a:p>
        </p:txBody>
      </p:sp>
      <p:sp>
        <p:nvSpPr>
          <p:cNvPr id="13" name="Freeform 12"/>
          <p:cNvSpPr>
            <a:spLocks/>
          </p:cNvSpPr>
          <p:nvPr/>
        </p:nvSpPr>
        <p:spPr>
          <a:xfrm>
            <a:off x="562708" y="630275"/>
            <a:ext cx="2126651" cy="457199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rgbClr val="FFFFFF"/>
                </a:solidFill>
              </a:rPr>
              <a:t>Week 7</a:t>
            </a:r>
            <a:endParaRPr lang="en-US" sz="2400" kern="12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E29D97-0F82-8B46-BD03-1E55B4393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08" y="2670505"/>
            <a:ext cx="8290101" cy="338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9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1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31" y="3463337"/>
            <a:ext cx="7035800" cy="1714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01" y="1424571"/>
            <a:ext cx="4105338" cy="1990467"/>
          </a:xfrm>
          <a:prstGeom prst="rect">
            <a:avLst/>
          </a:prstGeom>
        </p:spPr>
      </p:pic>
      <p:sp>
        <p:nvSpPr>
          <p:cNvPr id="14" name="Freeform 13"/>
          <p:cNvSpPr>
            <a:spLocks/>
          </p:cNvSpPr>
          <p:nvPr/>
        </p:nvSpPr>
        <p:spPr>
          <a:xfrm>
            <a:off x="614071" y="300381"/>
            <a:ext cx="2232458" cy="914400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solidFill>
                  <a:srgbClr val="FFFFFF"/>
                </a:solidFill>
              </a:rPr>
              <a:t>Text Topic Node</a:t>
            </a:r>
            <a:endParaRPr lang="en-US" sz="2800" kern="1200" dirty="0">
              <a:solidFill>
                <a:srgbClr val="FFFFFF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969891" y="584355"/>
            <a:ext cx="5640463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Review New Topics Using Topic Viewer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70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5885122" y="1572293"/>
            <a:ext cx="2235750" cy="711036"/>
          </a:xfrm>
          <a:prstGeom prst="wedgeRoundRectCallout">
            <a:avLst>
              <a:gd name="adj1" fmla="val -119633"/>
              <a:gd name="adj2" fmla="val 7429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Two New Topics from SVD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85959" y="3901355"/>
            <a:ext cx="2360570" cy="591791"/>
          </a:xfrm>
          <a:prstGeom prst="wedgeRoundRectCallout">
            <a:avLst>
              <a:gd name="adj1" fmla="val 77180"/>
              <a:gd name="adj2" fmla="val 745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Previously Defined USER Topics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471579" y="5233902"/>
            <a:ext cx="2710057" cy="807936"/>
          </a:xfrm>
          <a:prstGeom prst="wedgeRoundRectCallout">
            <a:avLst>
              <a:gd name="adj1" fmla="val 68834"/>
              <a:gd name="adj2" fmla="val -9848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Review and Shape New Multi-Term Topics</a:t>
            </a:r>
          </a:p>
        </p:txBody>
      </p:sp>
      <p:sp>
        <p:nvSpPr>
          <p:cNvPr id="5" name="Left Brace 4"/>
          <p:cNvSpPr/>
          <p:nvPr/>
        </p:nvSpPr>
        <p:spPr>
          <a:xfrm>
            <a:off x="3617830" y="3886788"/>
            <a:ext cx="179608" cy="7311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26068" y="5387627"/>
            <a:ext cx="4310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case, new topics are similar to previous topics.  In general they can change.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798114" y="5079762"/>
            <a:ext cx="333559" cy="2950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44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89" y="1859624"/>
            <a:ext cx="8297274" cy="1506136"/>
          </a:xfrm>
          <a:prstGeom prst="rect">
            <a:avLst/>
          </a:prstGeom>
        </p:spPr>
      </p:pic>
      <p:sp>
        <p:nvSpPr>
          <p:cNvPr id="14" name="Freeform 13"/>
          <p:cNvSpPr>
            <a:spLocks/>
          </p:cNvSpPr>
          <p:nvPr/>
        </p:nvSpPr>
        <p:spPr>
          <a:xfrm>
            <a:off x="601361" y="457499"/>
            <a:ext cx="2232458" cy="914400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solidFill>
                  <a:srgbClr val="FFFFFF"/>
                </a:solidFill>
              </a:rPr>
              <a:t>Text Topic Node</a:t>
            </a:r>
            <a:endParaRPr lang="en-US" sz="2800" kern="1200" dirty="0">
              <a:solidFill>
                <a:srgbClr val="FFFFFF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951603" y="671817"/>
            <a:ext cx="5640463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All User Topics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71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1807364" y="3721767"/>
            <a:ext cx="1964415" cy="591791"/>
          </a:xfrm>
          <a:prstGeom prst="wedgeRoundRectCallout">
            <a:avLst>
              <a:gd name="adj1" fmla="val -16298"/>
              <a:gd name="adj2" fmla="val -12260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All USER Topics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4153554" y="3694579"/>
            <a:ext cx="2940984" cy="961869"/>
          </a:xfrm>
          <a:prstGeom prst="wedgeRoundRectCallout">
            <a:avLst>
              <a:gd name="adj1" fmla="val -55668"/>
              <a:gd name="adj2" fmla="val -11594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Check Total Number of Docs to See If This is Close to Number in Data (N=1,671) </a:t>
            </a:r>
          </a:p>
        </p:txBody>
      </p:sp>
    </p:spTree>
    <p:extLst>
      <p:ext uri="{BB962C8B-B14F-4D97-AF65-F5344CB8AC3E}">
        <p14:creationId xmlns:p14="http://schemas.microsoft.com/office/powerpoint/2010/main" val="7651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86" y="4425160"/>
            <a:ext cx="8297274" cy="1506136"/>
          </a:xfrm>
          <a:prstGeom prst="rect">
            <a:avLst/>
          </a:prstGeom>
        </p:spPr>
      </p:pic>
      <p:sp>
        <p:nvSpPr>
          <p:cNvPr id="14" name="Freeform 13"/>
          <p:cNvSpPr>
            <a:spLocks/>
          </p:cNvSpPr>
          <p:nvPr/>
        </p:nvSpPr>
        <p:spPr>
          <a:xfrm>
            <a:off x="601361" y="457499"/>
            <a:ext cx="2232458" cy="914400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>
                <a:solidFill>
                  <a:srgbClr val="FFFFFF"/>
                </a:solidFill>
              </a:rPr>
              <a:t>Text Topic Node</a:t>
            </a:r>
            <a:endParaRPr lang="en-US" sz="2800" kern="1200" dirty="0">
              <a:solidFill>
                <a:srgbClr val="FFFFFF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951603" y="671817"/>
            <a:ext cx="5640463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Cluster Topics Vs. Text Topic Node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schemeClr val="accent1"/>
                </a:solidFill>
              </a:rPr>
              <a:pPr/>
              <a:t>72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6939037" y="3670456"/>
            <a:ext cx="1964415" cy="591791"/>
          </a:xfrm>
          <a:prstGeom prst="wedgeRoundRectCallout">
            <a:avLst>
              <a:gd name="adj1" fmla="val -89443"/>
              <a:gd name="adj2" fmla="val 6381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Text Topic Node Solution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07" y="1847050"/>
            <a:ext cx="8310103" cy="1568161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1395280" y="3566302"/>
            <a:ext cx="1964415" cy="591791"/>
          </a:xfrm>
          <a:prstGeom prst="wedgeRoundRectCallout">
            <a:avLst>
              <a:gd name="adj1" fmla="val 86235"/>
              <a:gd name="adj2" fmla="val -6190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Cluster Analysis Topics</a:t>
            </a:r>
          </a:p>
        </p:txBody>
      </p:sp>
    </p:spTree>
    <p:extLst>
      <p:ext uri="{BB962C8B-B14F-4D97-AF65-F5344CB8AC3E}">
        <p14:creationId xmlns:p14="http://schemas.microsoft.com/office/powerpoint/2010/main" val="227296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2951603" y="630275"/>
            <a:ext cx="5926917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</a:t>
            </a:r>
            <a:r>
              <a:rPr lang="en-US" sz="1900" dirty="0"/>
              <a:t>Next Week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951775" y="1363243"/>
            <a:ext cx="7796111" cy="691594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rgbClr val="FFF0CA">
              <a:alpha val="90000"/>
            </a:srgbClr>
          </a:solidFill>
        </p:spPr>
        <p:style>
          <a:ln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400" dirty="0"/>
              <a:t>Topic Analysis and Document Classification</a:t>
            </a:r>
            <a:endParaRPr lang="en-US" sz="2400" kern="1200" dirty="0"/>
          </a:p>
        </p:txBody>
      </p:sp>
      <p:sp>
        <p:nvSpPr>
          <p:cNvPr id="13" name="Freeform 12"/>
          <p:cNvSpPr>
            <a:spLocks/>
          </p:cNvSpPr>
          <p:nvPr/>
        </p:nvSpPr>
        <p:spPr>
          <a:xfrm>
            <a:off x="562708" y="630275"/>
            <a:ext cx="2126651" cy="457199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rgbClr val="FFFFFF"/>
                </a:solidFill>
              </a:rPr>
              <a:t>Week 9</a:t>
            </a:r>
            <a:endParaRPr lang="en-US" sz="2400" kern="1200" dirty="0">
              <a:solidFill>
                <a:srgbClr val="FFFFFF"/>
              </a:solidFill>
            </a:endParaRPr>
          </a:p>
        </p:txBody>
      </p:sp>
      <p:sp>
        <p:nvSpPr>
          <p:cNvPr id="9" name="Cloud Callout 8"/>
          <p:cNvSpPr/>
          <p:nvPr/>
        </p:nvSpPr>
        <p:spPr>
          <a:xfrm>
            <a:off x="5915061" y="164365"/>
            <a:ext cx="2073087" cy="694509"/>
          </a:xfrm>
          <a:prstGeom prst="cloudCallout">
            <a:avLst>
              <a:gd name="adj1" fmla="val -86996"/>
              <a:gd name="adj2" fmla="val 56857"/>
            </a:avLst>
          </a:prstGeom>
          <a:solidFill>
            <a:schemeClr val="accent6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Next</a:t>
            </a:r>
          </a:p>
        </p:txBody>
      </p:sp>
      <p:sp>
        <p:nvSpPr>
          <p:cNvPr id="10" name="Freeform 9"/>
          <p:cNvSpPr/>
          <p:nvPr/>
        </p:nvSpPr>
        <p:spPr>
          <a:xfrm>
            <a:off x="908384" y="3259684"/>
            <a:ext cx="7796111" cy="691594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rgbClr val="FFF0CA">
              <a:alpha val="90000"/>
            </a:srgbClr>
          </a:solidFill>
        </p:spPr>
        <p:style>
          <a:ln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400" dirty="0"/>
              <a:t>Sentiment Analysis (Week 10)</a:t>
            </a:r>
            <a:endParaRPr lang="en-US" sz="24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890689" y="4239920"/>
            <a:ext cx="7796111" cy="691594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rgbClr val="FFF0CA">
              <a:alpha val="90000"/>
            </a:srgbClr>
          </a:solidFill>
        </p:spPr>
        <p:style>
          <a:ln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400" dirty="0"/>
              <a:t>Final Exam (Week 11)</a:t>
            </a:r>
            <a:endParaRPr lang="en-US" sz="2400" kern="12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BAEEC31-6884-CB42-BFD1-C4987A47472C}"/>
              </a:ext>
            </a:extLst>
          </p:cNvPr>
          <p:cNvCxnSpPr/>
          <p:nvPr/>
        </p:nvCxnSpPr>
        <p:spPr>
          <a:xfrm>
            <a:off x="3636498" y="2166937"/>
            <a:ext cx="499404" cy="98422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96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3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2951603" y="630275"/>
            <a:ext cx="5926917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Solution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562708" y="1256776"/>
            <a:ext cx="8240732" cy="860412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rgbClr val="FFF0CA">
              <a:alpha val="90000"/>
            </a:srgbClr>
          </a:solidFill>
        </p:spPr>
        <p:style>
          <a:ln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b="1" dirty="0"/>
              <a:t>GA_HW7.py:  </a:t>
            </a:r>
            <a:r>
              <a:rPr lang="en-US" sz="2000" dirty="0"/>
              <a:t>A solution to this assignment is posted in the week 7 assignment folder.</a:t>
            </a:r>
            <a:endParaRPr lang="en-US" sz="2000" kern="1200" dirty="0"/>
          </a:p>
        </p:txBody>
      </p:sp>
      <p:sp>
        <p:nvSpPr>
          <p:cNvPr id="13" name="Freeform 12"/>
          <p:cNvSpPr>
            <a:spLocks/>
          </p:cNvSpPr>
          <p:nvPr/>
        </p:nvSpPr>
        <p:spPr>
          <a:xfrm>
            <a:off x="562708" y="630275"/>
            <a:ext cx="2126651" cy="457199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rgbClr val="FFFFFF"/>
                </a:solidFill>
              </a:rPr>
              <a:t>Week 7</a:t>
            </a:r>
            <a:endParaRPr lang="en-US" sz="2400" kern="1200" dirty="0">
              <a:solidFill>
                <a:srgbClr val="FFFFFF"/>
              </a:solidFill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76742B9-6B96-E147-AE34-2D6FEE1FAC4E}"/>
              </a:ext>
            </a:extLst>
          </p:cNvPr>
          <p:cNvSpPr/>
          <p:nvPr/>
        </p:nvSpPr>
        <p:spPr>
          <a:xfrm>
            <a:off x="507905" y="5224162"/>
            <a:ext cx="8240732" cy="802023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rgbClr val="FFF0CA">
              <a:alpha val="90000"/>
            </a:srgbClr>
          </a:solidFill>
        </p:spPr>
        <p:style>
          <a:ln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b="1" dirty="0"/>
              <a:t>GA Solution:  </a:t>
            </a:r>
            <a:r>
              <a:rPr lang="en-US" sz="2000" dirty="0"/>
              <a:t>Found you can minimize BIC with 20 features: carat, depth, table, x, and most of the levels from the 3 nominal features..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C46E74-528B-2641-B6FC-D9A193EAE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765" y="2198949"/>
            <a:ext cx="4770469" cy="292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0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 animBg="1"/>
      <p:bldP spid="13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/>
        </p:nvSpPr>
        <p:spPr>
          <a:xfrm>
            <a:off x="2951603" y="630275"/>
            <a:ext cx="5926917" cy="457199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90000"/>
            </a:schemeClr>
          </a:solidFill>
        </p:spPr>
        <p:style>
          <a:ln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algn="l" defTabSz="8445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900" dirty="0"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1900" dirty="0">
                <a:sym typeface="Zapf Dingbats"/>
              </a:rPr>
              <a:t> Python Template for GA Features with Interval Target</a:t>
            </a:r>
            <a:endParaRPr lang="en-US" sz="1900" kern="12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3CB9-049B-4F4F-82D1-8A95299C975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>
          <a:xfrm>
            <a:off x="562708" y="630275"/>
            <a:ext cx="2126651" cy="457199"/>
          </a:xfrm>
          <a:custGeom>
            <a:avLst/>
            <a:gdLst>
              <a:gd name="connsiteX0" fmla="*/ 0 w 3291840"/>
              <a:gd name="connsiteY0" fmla="*/ 229293 h 1375729"/>
              <a:gd name="connsiteX1" fmla="*/ 229293 w 3291840"/>
              <a:gd name="connsiteY1" fmla="*/ 0 h 1375729"/>
              <a:gd name="connsiteX2" fmla="*/ 3062547 w 3291840"/>
              <a:gd name="connsiteY2" fmla="*/ 0 h 1375729"/>
              <a:gd name="connsiteX3" fmla="*/ 3291840 w 3291840"/>
              <a:gd name="connsiteY3" fmla="*/ 229293 h 1375729"/>
              <a:gd name="connsiteX4" fmla="*/ 3291840 w 3291840"/>
              <a:gd name="connsiteY4" fmla="*/ 1146436 h 1375729"/>
              <a:gd name="connsiteX5" fmla="*/ 3062547 w 3291840"/>
              <a:gd name="connsiteY5" fmla="*/ 1375729 h 1375729"/>
              <a:gd name="connsiteX6" fmla="*/ 229293 w 3291840"/>
              <a:gd name="connsiteY6" fmla="*/ 1375729 h 1375729"/>
              <a:gd name="connsiteX7" fmla="*/ 0 w 3291840"/>
              <a:gd name="connsiteY7" fmla="*/ 1146436 h 1375729"/>
              <a:gd name="connsiteX8" fmla="*/ 0 w 3291840"/>
              <a:gd name="connsiteY8" fmla="*/ 229293 h 1375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91840" h="1375729">
                <a:moveTo>
                  <a:pt x="0" y="229293"/>
                </a:moveTo>
                <a:cubicBezTo>
                  <a:pt x="0" y="102658"/>
                  <a:pt x="102658" y="0"/>
                  <a:pt x="229293" y="0"/>
                </a:cubicBezTo>
                <a:lnTo>
                  <a:pt x="3062547" y="0"/>
                </a:lnTo>
                <a:cubicBezTo>
                  <a:pt x="3189182" y="0"/>
                  <a:pt x="3291840" y="102658"/>
                  <a:pt x="3291840" y="229293"/>
                </a:cubicBezTo>
                <a:lnTo>
                  <a:pt x="3291840" y="1146436"/>
                </a:lnTo>
                <a:cubicBezTo>
                  <a:pt x="3291840" y="1273071"/>
                  <a:pt x="3189182" y="1375729"/>
                  <a:pt x="3062547" y="1375729"/>
                </a:cubicBezTo>
                <a:lnTo>
                  <a:pt x="229293" y="1375729"/>
                </a:lnTo>
                <a:cubicBezTo>
                  <a:pt x="102658" y="1375729"/>
                  <a:pt x="0" y="1273071"/>
                  <a:pt x="0" y="1146436"/>
                </a:cubicBezTo>
                <a:lnTo>
                  <a:pt x="0" y="229293"/>
                </a:lnTo>
                <a:close/>
              </a:path>
            </a:pathLst>
          </a:custGeom>
          <a:solidFill>
            <a:schemeClr val="accent6">
              <a:lumMod val="75000"/>
              <a:lumOff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078" tIns="128118" rIns="189078" bIns="128118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rgbClr val="FFFFFF"/>
                </a:solidFill>
              </a:rPr>
              <a:t>Week 7</a:t>
            </a:r>
            <a:endParaRPr lang="en-US" sz="2400" kern="1200" dirty="0">
              <a:solidFill>
                <a:srgbClr val="FFFFFF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51634" y="3653241"/>
            <a:ext cx="8240732" cy="2381798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rgbClr val="FFF0CA">
              <a:alpha val="90000"/>
            </a:srgbClr>
          </a:solidFill>
        </p:spPr>
        <p:style>
          <a:ln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b="1" dirty="0"/>
              <a:t>GA Selection</a:t>
            </a:r>
            <a:r>
              <a:rPr lang="en-US" sz="2000" dirty="0"/>
              <a:t>:  20 Features.  Train BIC = 880,133 &amp; Validation ASE = 472,808</a:t>
            </a:r>
          </a:p>
          <a:p>
            <a:pPr marL="0" lvl="1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dirty="0"/>
              <a:t>Interval Features(4): carat, depth, table and x</a:t>
            </a:r>
          </a:p>
          <a:p>
            <a:pPr marL="0" lvl="1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dirty="0"/>
              <a:t>Nominal Features(16):</a:t>
            </a:r>
          </a:p>
          <a:p>
            <a:pPr marL="914294" lvl="3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dirty="0"/>
              <a:t>Cut(5-2):       Fair, Good and Ideal (missing 2)</a:t>
            </a:r>
          </a:p>
          <a:p>
            <a:pPr marL="914294" lvl="3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dirty="0"/>
              <a:t>Color(7-1):    All levels except color=G</a:t>
            </a:r>
          </a:p>
          <a:p>
            <a:pPr marL="914294" lvl="3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dirty="0"/>
              <a:t>Clarity(8-1):  All levels except clarity=VS1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12CB83B-DAB4-F84C-ADF0-A8466F674731}"/>
              </a:ext>
            </a:extLst>
          </p:cNvPr>
          <p:cNvSpPr/>
          <p:nvPr/>
        </p:nvSpPr>
        <p:spPr>
          <a:xfrm>
            <a:off x="451634" y="1117566"/>
            <a:ext cx="8240732" cy="2381798"/>
          </a:xfrm>
          <a:custGeom>
            <a:avLst/>
            <a:gdLst>
              <a:gd name="connsiteX0" fmla="*/ 183434 w 1100583"/>
              <a:gd name="connsiteY0" fmla="*/ 0 h 5852160"/>
              <a:gd name="connsiteX1" fmla="*/ 917149 w 1100583"/>
              <a:gd name="connsiteY1" fmla="*/ 0 h 5852160"/>
              <a:gd name="connsiteX2" fmla="*/ 1100583 w 1100583"/>
              <a:gd name="connsiteY2" fmla="*/ 183434 h 5852160"/>
              <a:gd name="connsiteX3" fmla="*/ 1100583 w 1100583"/>
              <a:gd name="connsiteY3" fmla="*/ 5852160 h 5852160"/>
              <a:gd name="connsiteX4" fmla="*/ 1100583 w 1100583"/>
              <a:gd name="connsiteY4" fmla="*/ 5852160 h 5852160"/>
              <a:gd name="connsiteX5" fmla="*/ 0 w 1100583"/>
              <a:gd name="connsiteY5" fmla="*/ 5852160 h 5852160"/>
              <a:gd name="connsiteX6" fmla="*/ 0 w 1100583"/>
              <a:gd name="connsiteY6" fmla="*/ 5852160 h 5852160"/>
              <a:gd name="connsiteX7" fmla="*/ 0 w 1100583"/>
              <a:gd name="connsiteY7" fmla="*/ 183434 h 5852160"/>
              <a:gd name="connsiteX8" fmla="*/ 183434 w 1100583"/>
              <a:gd name="connsiteY8" fmla="*/ 0 h 585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0583" h="5852160">
                <a:moveTo>
                  <a:pt x="1100583" y="975380"/>
                </a:moveTo>
                <a:lnTo>
                  <a:pt x="1100583" y="4876780"/>
                </a:lnTo>
                <a:cubicBezTo>
                  <a:pt x="1100583" y="5415467"/>
                  <a:pt x="1085138" y="5852157"/>
                  <a:pt x="1066086" y="5852157"/>
                </a:cubicBezTo>
                <a:lnTo>
                  <a:pt x="0" y="5852157"/>
                </a:lnTo>
                <a:lnTo>
                  <a:pt x="0" y="5852157"/>
                </a:lnTo>
                <a:lnTo>
                  <a:pt x="0" y="3"/>
                </a:lnTo>
                <a:lnTo>
                  <a:pt x="0" y="3"/>
                </a:lnTo>
                <a:lnTo>
                  <a:pt x="1066086" y="3"/>
                </a:lnTo>
                <a:cubicBezTo>
                  <a:pt x="1085138" y="3"/>
                  <a:pt x="1100583" y="436693"/>
                  <a:pt x="1100583" y="975380"/>
                </a:cubicBezTo>
                <a:close/>
              </a:path>
            </a:pathLst>
          </a:custGeom>
          <a:solidFill>
            <a:srgbClr val="FFF0CA">
              <a:alpha val="90000"/>
            </a:srgbClr>
          </a:solidFill>
        </p:spPr>
        <p:style>
          <a:ln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391" tIns="89921" rIns="126116" bIns="89922" numCol="1" spcCol="1270" anchor="ctr" anchorCtr="0">
            <a:noAutofit/>
          </a:bodyPr>
          <a:lstStyle/>
          <a:p>
            <a:pPr marL="0" lvl="1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b="1" dirty="0"/>
              <a:t>Full Model:</a:t>
            </a:r>
            <a:r>
              <a:rPr lang="en-US" sz="2000" dirty="0"/>
              <a:t> 23 Features.  Train BIC = 880,159 &amp; Validation ASE = 471,688</a:t>
            </a:r>
          </a:p>
          <a:p>
            <a:pPr marL="0" lvl="1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dirty="0"/>
              <a:t>Interval Features(6): carat, depth, table, x, y and z</a:t>
            </a:r>
          </a:p>
          <a:p>
            <a:pPr marL="0" lvl="1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dirty="0"/>
              <a:t>Nominal Features(17): All except the last column for each nominal feature.</a:t>
            </a:r>
          </a:p>
          <a:p>
            <a:pPr marL="914294" lvl="3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dirty="0"/>
              <a:t>Cut(5-1):       All except cut=very good </a:t>
            </a:r>
          </a:p>
          <a:p>
            <a:pPr marL="914294" lvl="3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dirty="0"/>
              <a:t>Color(7-1):    All levels except color=J </a:t>
            </a:r>
          </a:p>
          <a:p>
            <a:pPr marL="914294" lvl="3" defTabSz="8445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dirty="0"/>
              <a:t>Clarity(8-1):  All levels except clarity=VVS2</a:t>
            </a:r>
          </a:p>
        </p:txBody>
      </p:sp>
    </p:spTree>
    <p:extLst>
      <p:ext uri="{BB962C8B-B14F-4D97-AF65-F5344CB8AC3E}">
        <p14:creationId xmlns:p14="http://schemas.microsoft.com/office/powerpoint/2010/main" val="45602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3" grpId="0" animBg="1"/>
      <p:bldP spid="6" grpId="0" animBg="1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4"/>
  <p:tag name="MMPROD_UIDATA" val="&lt;database version=&quot;8.0&quot;&gt;&lt;object type=&quot;1&quot; unique_id=&quot;10001&quot;&gt;&lt;object type=&quot;2&quot; unique_id=&quot;10657&quot;&gt;&lt;object type=&quot;3&quot; unique_id=&quot;30903&quot;&gt;&lt;property id=&quot;20148&quot; value=&quot;5&quot;/&gt;&lt;property id=&quot;20300&quot; value=&quot;Slide 1&quot;/&gt;&lt;property id=&quot;20307&quot; value=&quot;368&quot;/&gt;&lt;/object&gt;&lt;object type=&quot;3&quot; unique_id=&quot;35177&quot;&gt;&lt;property id=&quot;20148&quot; value=&quot;5&quot;/&gt;&lt;property id=&quot;20300&quot; value=&quot;Slide 6&quot;/&gt;&lt;property id=&quot;20307&quot; value=&quot;397&quot;/&gt;&lt;/object&gt;&lt;object type=&quot;3&quot; unique_id=&quot;36335&quot;&gt;&lt;property id=&quot;20148&quot; value=&quot;5&quot;/&gt;&lt;property id=&quot;20300&quot; value=&quot;Slide 4&quot;/&gt;&lt;property id=&quot;20307&quot; value=&quot;410&quot;/&gt;&lt;/object&gt;&lt;object type=&quot;3&quot; unique_id=&quot;39014&quot;&gt;&lt;property id=&quot;20148&quot; value=&quot;5&quot;/&gt;&lt;property id=&quot;20300&quot; value=&quot;Slide 114&quot;/&gt;&lt;property id=&quot;20307&quot; value=&quot;457&quot;/&gt;&lt;/object&gt;&lt;object type=&quot;3&quot; unique_id=&quot;39015&quot;&gt;&lt;property id=&quot;20148&quot; value=&quot;5&quot;/&gt;&lt;property id=&quot;20300&quot; value=&quot;Slide 115&quot;/&gt;&lt;property id=&quot;20307&quot; value=&quot;458&quot;/&gt;&lt;/object&gt;&lt;object type=&quot;3&quot; unique_id=&quot;43771&quot;&gt;&lt;property id=&quot;20148&quot; value=&quot;5&quot;/&gt;&lt;property id=&quot;20300&quot; value=&quot;Slide 5&quot;/&gt;&lt;property id=&quot;20307&quot; value=&quot;459&quot;/&gt;&lt;/object&gt;&lt;object type=&quot;3&quot; unique_id=&quot;47993&quot;&gt;&lt;property id=&quot;20148&quot; value=&quot;5&quot;/&gt;&lt;property id=&quot;20300&quot; value=&quot;Slide 2&quot;/&gt;&lt;property id=&quot;20307&quot; value=&quot;530&quot;/&gt;&lt;/object&gt;&lt;object type=&quot;3&quot; unique_id=&quot;48016&quot;&gt;&lt;property id=&quot;20148&quot; value=&quot;5&quot;/&gt;&lt;property id=&quot;20300&quot; value=&quot;Slide 111&quot;/&gt;&lt;property id=&quot;20307&quot; value=&quot;539&quot;/&gt;&lt;/object&gt;&lt;object type=&quot;3&quot; unique_id=&quot;48017&quot;&gt;&lt;property id=&quot;20148&quot; value=&quot;5&quot;/&gt;&lt;property id=&quot;20300&quot; value=&quot;Slide 112&quot;/&gt;&lt;property id=&quot;20307&quot; value=&quot;540&quot;/&gt;&lt;/object&gt;&lt;object type=&quot;3&quot; unique_id=&quot;49575&quot;&gt;&lt;property id=&quot;20148&quot; value=&quot;5&quot;/&gt;&lt;property id=&quot;20300&quot; value=&quot;Slide 8&quot;/&gt;&lt;property id=&quot;20307&quot; value=&quot;561&quot;/&gt;&lt;/object&gt;&lt;object type=&quot;3&quot; unique_id=&quot;49761&quot;&gt;&lt;property id=&quot;20148&quot; value=&quot;5&quot;/&gt;&lt;property id=&quot;20300&quot; value=&quot;Slide 3&quot;/&gt;&lt;property id=&quot;20307&quot; value=&quot;569&quot;/&gt;&lt;/object&gt;&lt;object type=&quot;3&quot; unique_id=&quot;51016&quot;&gt;&lt;property id=&quot;20148&quot; value=&quot;5&quot;/&gt;&lt;property id=&quot;20300&quot; value=&quot;Slide 79&quot;/&gt;&lt;property id=&quot;20307&quot; value=&quot;594&quot;/&gt;&lt;/object&gt;&lt;object type=&quot;3&quot; unique_id=&quot;53178&quot;&gt;&lt;property id=&quot;20148&quot; value=&quot;5&quot;/&gt;&lt;property id=&quot;20300&quot; value=&quot;Slide 44&quot;/&gt;&lt;property id=&quot;20307&quot; value=&quot;612&quot;/&gt;&lt;/object&gt;&lt;object type=&quot;3&quot; unique_id=&quot;54183&quot;&gt;&lt;property id=&quot;20148&quot; value=&quot;5&quot;/&gt;&lt;property id=&quot;20300&quot; value=&quot;Slide 80&quot;/&gt;&lt;property id=&quot;20307&quot; value=&quot;615&quot;/&gt;&lt;/object&gt;&lt;object type=&quot;3&quot; unique_id=&quot;54184&quot;&gt;&lt;property id=&quot;20148&quot; value=&quot;5&quot;/&gt;&lt;property id=&quot;20300&quot; value=&quot;Slide 81&quot;/&gt;&lt;property id=&quot;20307&quot; value=&quot;619&quot;/&gt;&lt;/object&gt;&lt;object type=&quot;3&quot; unique_id=&quot;54185&quot;&gt;&lt;property id=&quot;20148&quot; value=&quot;5&quot;/&gt;&lt;property id=&quot;20300&quot; value=&quot;Slide 82&quot;/&gt;&lt;property id=&quot;20307&quot; value=&quot;620&quot;/&gt;&lt;/object&gt;&lt;object type=&quot;3&quot; unique_id=&quot;54186&quot;&gt;&lt;property id=&quot;20148&quot; value=&quot;5&quot;/&gt;&lt;property id=&quot;20300&quot; value=&quot;Slide 83&quot;/&gt;&lt;property id=&quot;20307&quot; value=&quot;621&quot;/&gt;&lt;/object&gt;&lt;object type=&quot;3&quot; unique_id=&quot;54187&quot;&gt;&lt;property id=&quot;20148&quot; value=&quot;5&quot;/&gt;&lt;property id=&quot;20300&quot; value=&quot;Slide 84&quot;/&gt;&lt;property id=&quot;20307&quot; value=&quot;622&quot;/&gt;&lt;/object&gt;&lt;object type=&quot;3&quot; unique_id=&quot;54188&quot;&gt;&lt;property id=&quot;20148&quot; value=&quot;5&quot;/&gt;&lt;property id=&quot;20300&quot; value=&quot;Slide 85&quot;/&gt;&lt;property id=&quot;20307&quot; value=&quot;623&quot;/&gt;&lt;/object&gt;&lt;object type=&quot;3&quot; unique_id=&quot;54189&quot;&gt;&lt;property id=&quot;20148&quot; value=&quot;5&quot;/&gt;&lt;property id=&quot;20300&quot; value=&quot;Slide 86&quot;/&gt;&lt;property id=&quot;20307&quot; value=&quot;624&quot;/&gt;&lt;/object&gt;&lt;object type=&quot;3&quot; unique_id=&quot;54190&quot;&gt;&lt;property id=&quot;20148&quot; value=&quot;5&quot;/&gt;&lt;property id=&quot;20300&quot; value=&quot;Slide 87&quot;/&gt;&lt;property id=&quot;20307&quot; value=&quot;625&quot;/&gt;&lt;/object&gt;&lt;object type=&quot;3&quot; unique_id=&quot;54480&quot;&gt;&lt;property id=&quot;20148&quot; value=&quot;5&quot;/&gt;&lt;property id=&quot;20300&quot; value=&quot;Slide 88&quot;/&gt;&lt;property id=&quot;20307&quot; value=&quot;626&quot;/&gt;&lt;/object&gt;&lt;object type=&quot;3&quot; unique_id=&quot;54481&quot;&gt;&lt;property id=&quot;20148&quot; value=&quot;5&quot;/&gt;&lt;property id=&quot;20300&quot; value=&quot;Slide 89&quot;/&gt;&lt;property id=&quot;20307&quot; value=&quot;627&quot;/&gt;&lt;/object&gt;&lt;object type=&quot;3&quot; unique_id=&quot;54482&quot;&gt;&lt;property id=&quot;20148&quot; value=&quot;5&quot;/&gt;&lt;property id=&quot;20300&quot; value=&quot;Slide 90&quot;/&gt;&lt;property id=&quot;20307&quot; value=&quot;628&quot;/&gt;&lt;/object&gt;&lt;object type=&quot;3&quot; unique_id=&quot;54483&quot;&gt;&lt;property id=&quot;20148&quot; value=&quot;5&quot;/&gt;&lt;property id=&quot;20300&quot; value=&quot;Slide 91&quot;/&gt;&lt;property id=&quot;20307&quot; value=&quot;629&quot;/&gt;&lt;/object&gt;&lt;object type=&quot;3&quot; unique_id=&quot;54800&quot;&gt;&lt;property id=&quot;20148&quot; value=&quot;5&quot;/&gt;&lt;property id=&quot;20300&quot; value=&quot;Slide 93&quot;/&gt;&lt;property id=&quot;20307&quot; value=&quot;630&quot;/&gt;&lt;/object&gt;&lt;object type=&quot;3&quot; unique_id=&quot;54801&quot;&gt;&lt;property id=&quot;20148&quot; value=&quot;5&quot;/&gt;&lt;property id=&quot;20300&quot; value=&quot;Slide 94&quot;/&gt;&lt;property id=&quot;20307&quot; value=&quot;631&quot;/&gt;&lt;/object&gt;&lt;object type=&quot;3&quot; unique_id=&quot;54802&quot;&gt;&lt;property id=&quot;20148&quot; value=&quot;5&quot;/&gt;&lt;property id=&quot;20300&quot; value=&quot;Slide 95&quot;/&gt;&lt;property id=&quot;20307&quot; value=&quot;632&quot;/&gt;&lt;/object&gt;&lt;object type=&quot;3&quot; unique_id=&quot;54803&quot;&gt;&lt;property id=&quot;20148&quot; value=&quot;5&quot;/&gt;&lt;property id=&quot;20300&quot; value=&quot;Slide 96&quot;/&gt;&lt;property id=&quot;20307&quot; value=&quot;633&quot;/&gt;&lt;/object&gt;&lt;object type=&quot;3&quot; unique_id=&quot;54804&quot;&gt;&lt;property id=&quot;20148&quot; value=&quot;5&quot;/&gt;&lt;property id=&quot;20300&quot; value=&quot;Slide 97&quot;/&gt;&lt;property id=&quot;20307&quot; value=&quot;634&quot;/&gt;&lt;/object&gt;&lt;object type=&quot;3&quot; unique_id=&quot;55505&quot;&gt;&lt;property id=&quot;20148&quot; value=&quot;5&quot;/&gt;&lt;property id=&quot;20300&quot; value=&quot;Slide 98&quot;/&gt;&lt;property id=&quot;20307&quot; value=&quot;635&quot;/&gt;&lt;/object&gt;&lt;object type=&quot;3&quot; unique_id=&quot;55506&quot;&gt;&lt;property id=&quot;20148&quot; value=&quot;5&quot;/&gt;&lt;property id=&quot;20300&quot; value=&quot;Slide 99&quot;/&gt;&lt;property id=&quot;20307&quot; value=&quot;636&quot;/&gt;&lt;/object&gt;&lt;object type=&quot;3&quot; unique_id=&quot;55507&quot;&gt;&lt;property id=&quot;20148&quot; value=&quot;5&quot;/&gt;&lt;property id=&quot;20300&quot; value=&quot;Slide 100&quot;/&gt;&lt;property id=&quot;20307&quot; value=&quot;638&quot;/&gt;&lt;/object&gt;&lt;object type=&quot;3&quot; unique_id=&quot;55508&quot;&gt;&lt;property id=&quot;20148&quot; value=&quot;5&quot;/&gt;&lt;property id=&quot;20300&quot; value=&quot;Slide 101&quot;/&gt;&lt;property id=&quot;20307&quot; value=&quot;639&quot;/&gt;&lt;/object&gt;&lt;object type=&quot;3&quot; unique_id=&quot;55509&quot;&gt;&lt;property id=&quot;20148&quot; value=&quot;5&quot;/&gt;&lt;property id=&quot;20300&quot; value=&quot;Slide 102&quot;/&gt;&lt;property id=&quot;20307&quot; value=&quot;640&quot;/&gt;&lt;/object&gt;&lt;object type=&quot;3&quot; unique_id=&quot;55510&quot;&gt;&lt;property id=&quot;20148&quot; value=&quot;5&quot;/&gt;&lt;property id=&quot;20300&quot; value=&quot;Slide 103&quot;/&gt;&lt;property id=&quot;20307&quot; value=&quot;641&quot;/&gt;&lt;/object&gt;&lt;object type=&quot;3&quot; unique_id=&quot;56239&quot;&gt;&lt;property id=&quot;20148&quot; value=&quot;5&quot;/&gt;&lt;property id=&quot;20300&quot; value=&quot;Slide 104&quot;/&gt;&lt;property id=&quot;20307&quot; value=&quot;644&quot;/&gt;&lt;/object&gt;&lt;object type=&quot;3&quot; unique_id=&quot;56240&quot;&gt;&lt;property id=&quot;20148&quot; value=&quot;5&quot;/&gt;&lt;property id=&quot;20300&quot; value=&quot;Slide 106&quot;/&gt;&lt;property id=&quot;20307&quot; value=&quot;645&quot;/&gt;&lt;/object&gt;&lt;object type=&quot;3&quot; unique_id=&quot;56241&quot;&gt;&lt;property id=&quot;20148&quot; value=&quot;5&quot;/&gt;&lt;property id=&quot;20300&quot; value=&quot;Slide 107&quot;/&gt;&lt;property id=&quot;20307&quot; value=&quot;646&quot;/&gt;&lt;/object&gt;&lt;object type=&quot;3&quot; unique_id=&quot;56242&quot;&gt;&lt;property id=&quot;20148&quot; value=&quot;5&quot;/&gt;&lt;property id=&quot;20300&quot; value=&quot;Slide 110 - &amp;quot;Which is Better,  the HP Tree or Non-HP? &amp;quot;&quot;/&gt;&lt;property id=&quot;20307&quot; value=&quot;647&quot;/&gt;&lt;/object&gt;&lt;object type=&quot;3&quot; unique_id=&quot;56733&quot;&gt;&lt;property id=&quot;20148&quot; value=&quot;5&quot;/&gt;&lt;property id=&quot;20300&quot; value=&quot;Slide 116&quot;/&gt;&lt;property id=&quot;20307&quot; value=&quot;648&quot;/&gt;&lt;/object&gt;&lt;object type=&quot;3&quot; unique_id=&quot;56734&quot;&gt;&lt;property id=&quot;20148&quot; value=&quot;5&quot;/&gt;&lt;property id=&quot;20300&quot; value=&quot;Slide 117&quot;/&gt;&lt;property id=&quot;20307&quot; value=&quot;650&quot;/&gt;&lt;/object&gt;&lt;object type=&quot;3&quot; unique_id=&quot;56735&quot;&gt;&lt;property id=&quot;20148&quot; value=&quot;5&quot;/&gt;&lt;property id=&quot;20300&quot; value=&quot;Slide 118&quot;/&gt;&lt;property id=&quot;20307&quot; value=&quot;649&quot;/&gt;&lt;/object&gt;&lt;object type=&quot;3&quot; unique_id=&quot;56736&quot;&gt;&lt;property id=&quot;20148&quot; value=&quot;5&quot;/&gt;&lt;property id=&quot;20300&quot; value=&quot;Slide 119&quot;/&gt;&lt;property id=&quot;20307&quot; value=&quot;651&quot;/&gt;&lt;/object&gt;&lt;object type=&quot;3&quot; unique_id=&quot;56738&quot;&gt;&lt;property id=&quot;20148&quot; value=&quot;5&quot;/&gt;&lt;property id=&quot;20300&quot; value=&quot;Slide 7&quot;/&gt;&lt;property id=&quot;20307&quot; value=&quot;656&quot;/&gt;&lt;/object&gt;&lt;object type=&quot;3&quot; unique_id=&quot;56739&quot;&gt;&lt;property id=&quot;20148&quot; value=&quot;5&quot;/&gt;&lt;property id=&quot;20300&quot; value=&quot;Slide 92&quot;/&gt;&lt;property id=&quot;20307&quot; value=&quot;657&quot;/&gt;&lt;/object&gt;&lt;object type=&quot;3&quot; unique_id=&quot;56740&quot;&gt;&lt;property id=&quot;20148&quot; value=&quot;5&quot;/&gt;&lt;property id=&quot;20300&quot; value=&quot;Slide 105&quot;/&gt;&lt;property id=&quot;20307&quot; value=&quot;652&quot;/&gt;&lt;/object&gt;&lt;object type=&quot;3&quot; unique_id=&quot;56741&quot;&gt;&lt;property id=&quot;20148&quot; value=&quot;5&quot;/&gt;&lt;property id=&quot;20300&quot; value=&quot;Slide 108&quot;/&gt;&lt;property id=&quot;20307&quot; value=&quot;653&quot;/&gt;&lt;/object&gt;&lt;object type=&quot;3&quot; unique_id=&quot;56742&quot;&gt;&lt;property id=&quot;20148&quot; value=&quot;5&quot;/&gt;&lt;property id=&quot;20300&quot; value=&quot;Slide 109&quot;/&gt;&lt;property id=&quot;20307&quot; value=&quot;654&quot;/&gt;&lt;/object&gt;&lt;object type=&quot;3&quot; unique_id=&quot;56743&quot;&gt;&lt;property id=&quot;20148&quot; value=&quot;5&quot;/&gt;&lt;property id=&quot;20300&quot; value=&quot;Slide 113&quot;/&gt;&lt;property id=&quot;20307&quot; value=&quot;655&quot;/&gt;&lt;/object&gt;&lt;object type=&quot;3&quot; unique_id=&quot;60650&quot;&gt;&lt;property id=&quot;20148&quot; value=&quot;5&quot;/&gt;&lt;property id=&quot;20300&quot; value=&quot;Slide 9 - &amp;quot;Decision Tree Splitting Rules&amp;quot;&quot;/&gt;&lt;property id=&quot;20307&quot; value=&quot;658&quot;/&gt;&lt;/object&gt;&lt;object type=&quot;3&quot; unique_id=&quot;60651&quot;&gt;&lt;property id=&quot;20148&quot; value=&quot;5&quot;/&gt;&lt;property id=&quot;20300&quot; value=&quot;Slide 10 - &amp;quot;Interval Targets:  ProbF&amp;quot;&quot;/&gt;&lt;property id=&quot;20307&quot; value=&quot;659&quot;/&gt;&lt;/object&gt;&lt;object type=&quot;3&quot; unique_id=&quot;60652&quot;&gt;&lt;property id=&quot;20148&quot; value=&quot;5&quot;/&gt;&lt;property id=&quot;20300&quot; value=&quot;Slide 11&quot;/&gt;&lt;property id=&quot;20307&quot; value=&quot;660&quot;/&gt;&lt;/object&gt;&lt;object type=&quot;3&quot; unique_id=&quot;60653&quot;&gt;&lt;property id=&quot;20148&quot; value=&quot;5&quot;/&gt;&lt;property id=&quot;20300&quot; value=&quot;Slide 12&quot;/&gt;&lt;property id=&quot;20307&quot; value=&quot;673&quot;/&gt;&lt;/object&gt;&lt;object type=&quot;3&quot; unique_id=&quot;60654&quot;&gt;&lt;property id=&quot;20148&quot; value=&quot;5&quot;/&gt;&lt;property id=&quot;20300&quot; value=&quot;Slide 13 - &amp;quot;Example Calculations – Diamond Prices&amp;quot;&quot;/&gt;&lt;property id=&quot;20307&quot; value=&quot;661&quot;/&gt;&lt;/object&gt;&lt;object type=&quot;3&quot; unique_id=&quot;60655&quot;&gt;&lt;property id=&quot;20148&quot; value=&quot;5&quot;/&gt;&lt;property id=&quot;20300&quot; value=&quot;Slide 14 - &amp;quot;ProbF Decision Tree&amp;quot;&quot;/&gt;&lt;property id=&quot;20307&quot; value=&quot;662&quot;/&gt;&lt;/object&gt;&lt;object type=&quot;3&quot; unique_id=&quot;60656&quot;&gt;&lt;property id=&quot;20148&quot; value=&quot;5&quot;/&gt;&lt;property id=&quot;20300&quot; value=&quot;Slide 15 - &amp;quot;Decision Tree Price Predictions&amp;quot;&quot;/&gt;&lt;property id=&quot;20307&quot; value=&quot;663&quot;/&gt;&lt;/object&gt;&lt;object type=&quot;3&quot; unique_id=&quot;60657&quot;&gt;&lt;property id=&quot;20148&quot; value=&quot;5&quot;/&gt;&lt;property id=&quot;20300&quot; value=&quot;Slide 16 - &amp;quot;JMP 1-Way Anova&amp;quot;&quot;/&gt;&lt;property id=&quot;20307&quot; value=&quot;674&quot;/&gt;&lt;/object&gt;&lt;object type=&quot;3&quot; unique_id=&quot;60658&quot;&gt;&lt;property id=&quot;20148&quot; value=&quot;5&quot;/&gt;&lt;property id=&quot;20300&quot; value=&quot;Slide 17 - &amp;quot;ProbF Splitting-Rule for Price&amp;quot;&quot;/&gt;&lt;property id=&quot;20307&quot; value=&quot;664&quot;/&gt;&lt;/object&gt;&lt;object type=&quot;3&quot; unique_id=&quot;60659&quot;&gt;&lt;property id=&quot;20148&quot; value=&quot;5&quot;/&gt;&lt;property id=&quot;20300&quot; value=&quot;Slide 18 - &amp;quot;Significance level Default=0.2&amp;quot;&quot;/&gt;&lt;property id=&quot;20307&quot; value=&quot;691&quot;/&gt;&lt;/object&gt;&lt;object type=&quot;3&quot; unique_id=&quot;60660&quot;&gt;&lt;property id=&quot;20148&quot; value=&quot;5&quot;/&gt;&lt;property id=&quot;20300&quot; value=&quot;Slide 19 - &amp;quot;Significance level Set to 0.01&amp;quot;&quot;/&gt;&lt;property id=&quot;20307&quot; value=&quot;692&quot;/&gt;&lt;/object&gt;&lt;object type=&quot;3&quot; unique_id=&quot;60661&quot;&gt;&lt;property id=&quot;20148&quot; value=&quot;5&quot;/&gt;&lt;property id=&quot;20300&quot; value=&quot;Slide 20 - &amp;quot;Interval Target – Variance Splitting Rule&amp;quot;&quot;/&gt;&lt;property id=&quot;20307&quot; value=&quot;665&quot;/&gt;&lt;/object&gt;&lt;object type=&quot;3&quot; unique_id=&quot;60662&quot;&gt;&lt;property id=&quot;20148&quot; value=&quot;5&quot;/&gt;&lt;property id=&quot;20300&quot; value=&quot;Slide 21 - &amp;quot;Variance Decision Tree&amp;quot;&quot;/&gt;&lt;property id=&quot;20307&quot; value=&quot;666&quot;/&gt;&lt;/object&gt;&lt;object type=&quot;3&quot; unique_id=&quot;60663&quot;&gt;&lt;property id=&quot;20148&quot; value=&quot;5&quot;/&gt;&lt;property id=&quot;20300&quot; value=&quot;Slide 22 - &amp;quot;Variance Decision Tree vs. ProfF Tree&amp;quot;&quot;/&gt;&lt;property id=&quot;20307&quot; value=&quot;667&quot;/&gt;&lt;/object&gt;&lt;object type=&quot;3&quot; unique_id=&quot;60664&quot;&gt;&lt;property id=&quot;20148&quot; value=&quot;5&quot;/&gt;&lt;property id=&quot;20300&quot; value=&quot;Slide 23 - &amp;quot;Variance Decision Tree vs. ProfF Tree&amp;quot;&quot;/&gt;&lt;property id=&quot;20307&quot; value=&quot;668&quot;/&gt;&lt;/object&gt;&lt;object type=&quot;3&quot; unique_id=&quot;60665&quot;&gt;&lt;property id=&quot;20148&quot; value=&quot;5&quot;/&gt;&lt;property id=&quot;20300&quot; value=&quot;Slide 24 - &amp;quot;WORTH(Variance) Calculation for Price&amp;quot;&quot;/&gt;&lt;property id=&quot;20307&quot; value=&quot;669&quot;/&gt;&lt;/object&gt;&lt;object type=&quot;3&quot; unique_id=&quot;60666&quot;&gt;&lt;property id=&quot;20148&quot; value=&quot;5&quot;/&gt;&lt;property id=&quot;20300&quot; value=&quot;Slide 25 - &amp;quot;ProbF Splitting for Interval Targets&amp;quot;&quot;/&gt;&lt;property id=&quot;20307&quot; value=&quot;670&quot;/&gt;&lt;/object&gt;&lt;object type=&quot;3&quot; unique_id=&quot;60667&quot;&gt;&lt;property id=&quot;20148&quot; value=&quot;5&quot;/&gt;&lt;property id=&quot;20300&quot; value=&quot;Slide 26 - &amp;quot;Variance Splitting for Interval Targets&amp;quot;&quot;/&gt;&lt;property id=&quot;20307&quot; value=&quot;671&quot;/&gt;&lt;/object&gt;&lt;object type=&quot;3&quot; unique_id=&quot;60668&quot;&gt;&lt;property id=&quot;20148&quot; value=&quot;5&quot;/&gt;&lt;property id=&quot;20300&quot; value=&quot;Slide 27 - &amp;quot;Splitting Rules for Nominal Targets&amp;quot;&quot;/&gt;&lt;property id=&quot;20307&quot; value=&quot;672&quot;/&gt;&lt;/object&gt;&lt;object type=&quot;3&quot; unique_id=&quot;60669&quot;&gt;&lt;property id=&quot;20148&quot; value=&quot;5&quot;/&gt;&lt;property id=&quot;20300&quot; value=&quot;Slide 28 - &amp;quot;Chi-Square Nominal Splits&amp;quot;&quot;/&gt;&lt;property id=&quot;20307&quot; value=&quot;675&quot;/&gt;&lt;/object&gt;&lt;object type=&quot;3&quot; unique_id=&quot;60670&quot;&gt;&lt;property id=&quot;20148&quot; value=&quot;5&quot;/&gt;&lt;property id=&quot;20300&quot; value=&quot;Slide 29 - &amp;quot;Chi-Squared Example&amp;quot;&quot;/&gt;&lt;property id=&quot;20307&quot; value=&quot;676&quot;/&gt;&lt;/object&gt;&lt;object type=&quot;3&quot; unique_id=&quot;60671&quot;&gt;&lt;property id=&quot;20148&quot; value=&quot;5&quot;/&gt;&lt;property id=&quot;20300&quot; value=&quot;Slide 30 - &amp;quot;Calculate the Chi-Squared for the 2nd Split&amp;quot;&quot;/&gt;&lt;property id=&quot;20307&quot; value=&quot;677&quot;/&gt;&lt;/object&gt;&lt;object type=&quot;3&quot; unique_id=&quot;60672&quot;&gt;&lt;property id=&quot;20148&quot; value=&quot;5&quot;/&gt;&lt;property id=&quot;20300&quot; value=&quot;Slide 31 - &amp;quot;Calculate the Chi-Squared for the 3rd Split&amp;quot;&quot;/&gt;&lt;property id=&quot;20307&quot; value=&quot;678&quot;/&gt;&lt;/object&gt;&lt;object type=&quot;3&quot; unique_id=&quot;60673&quot;&gt;&lt;property id=&quot;20148&quot; value=&quot;5&quot;/&gt;&lt;property id=&quot;20300&quot; value=&quot;Slide 32 - &amp;quot;Splitting Rules for Nominal Targets&amp;quot;&quot;/&gt;&lt;property id=&quot;20307&quot; value=&quot;679&quot;/&gt;&lt;/object&gt;&lt;object type=&quot;3&quot; unique_id=&quot;60674&quot;&gt;&lt;property id=&quot;20148&quot; value=&quot;5&quot;/&gt;&lt;property id=&quot;20300&quot; value=&quot;Slide 33 - &amp;quot;Entropy Nominal Splits&amp;quot;&quot;/&gt;&lt;property id=&quot;20307&quot; value=&quot;680&quot;/&gt;&lt;/object&gt;&lt;object type=&quot;3&quot; unique_id=&quot;60675&quot;&gt;&lt;property id=&quot;20148&quot; value=&quot;5&quot;/&gt;&lt;property id=&quot;20300&quot; value=&quot;Slide 34 - &amp;quot;Entropy Example – 1st Split-Main Branch&amp;quot;&quot;/&gt;&lt;property id=&quot;20307&quot; value=&quot;681&quot;/&gt;&lt;/object&gt;&lt;object type=&quot;3&quot; unique_id=&quot;60676&quot;&gt;&lt;property id=&quot;20148&quot; value=&quot;5&quot;/&gt;&lt;property id=&quot;20300&quot; value=&quot;Slide 35 - &amp;quot;Entropy Example – 1st Split-Left Branch&amp;quot;&quot;/&gt;&lt;property id=&quot;20307&quot; value=&quot;682&quot;/&gt;&lt;/object&gt;&lt;object type=&quot;3&quot; unique_id=&quot;60677&quot;&gt;&lt;property id=&quot;20148&quot; value=&quot;5&quot;/&gt;&lt;property id=&quot;20300&quot; value=&quot;Slide 36 - &amp;quot;Entropy Example – 1st Split-Right Branch&amp;quot;&quot;/&gt;&lt;property id=&quot;20307&quot; value=&quot;683&quot;/&gt;&lt;/object&gt;&lt;object type=&quot;3&quot; unique_id=&quot;60678&quot;&gt;&lt;property id=&quot;20148&quot; value=&quot;5&quot;/&gt;&lt;property id=&quot;20300&quot; value=&quot;Slide 37 - &amp;quot;Entropy Calculation&amp;quot;&quot;/&gt;&lt;property id=&quot;20307&quot; value=&quot;684&quot;/&gt;&lt;/object&gt;&lt;object type=&quot;3&quot; unique_id=&quot;60679&quot;&gt;&lt;property id=&quot;20148&quot; value=&quot;5&quot;/&gt;&lt;property id=&quot;20300&quot; value=&quot;Slide 38 - &amp;quot;Splitting Rules for Nominal Targets&amp;quot;&quot;/&gt;&lt;property id=&quot;20307&quot; value=&quot;685&quot;/&gt;&lt;/object&gt;&lt;object type=&quot;3&quot; unique_id=&quot;60680&quot;&gt;&lt;property id=&quot;20148&quot; value=&quot;5&quot;/&gt;&lt;property id=&quot;20300&quot; value=&quot;Slide 39 - &amp;quot;GINI Nominal Splits&amp;quot;&quot;/&gt;&lt;property id=&quot;20307&quot; value=&quot;686&quot;/&gt;&lt;/object&gt;&lt;object type=&quot;3&quot; unique_id=&quot;60681&quot;&gt;&lt;property id=&quot;20148&quot; value=&quot;5&quot;/&gt;&lt;property id=&quot;20300&quot; value=&quot;Slide 40 - &amp;quot;GINI Example – 1st Split-Main Branch&amp;quot;&quot;/&gt;&lt;property id=&quot;20307&quot; value=&quot;687&quot;/&gt;&lt;/object&gt;&lt;object type=&quot;3&quot; unique_id=&quot;60682&quot;&gt;&lt;property id=&quot;20148&quot; value=&quot;5&quot;/&gt;&lt;property id=&quot;20300&quot; value=&quot;Slide 41 - &amp;quot;GINI Example – 1st Split-Left Branch&amp;quot;&quot;/&gt;&lt;property id=&quot;20307&quot; value=&quot;688&quot;/&gt;&lt;/object&gt;&lt;object type=&quot;3&quot; unique_id=&quot;60683&quot;&gt;&lt;property id=&quot;20148&quot; value=&quot;5&quot;/&gt;&lt;property id=&quot;20300&quot; value=&quot;Slide 42 - &amp;quot;GINI Example – 1st Split-Right Branch&amp;quot;&quot;/&gt;&lt;property id=&quot;20307&quot; value=&quot;689&quot;/&gt;&lt;/object&gt;&lt;object type=&quot;3&quot; unique_id=&quot;60684&quot;&gt;&lt;property id=&quot;20148&quot; value=&quot;5&quot;/&gt;&lt;property id=&quot;20300&quot; value=&quot;Slide 43 - &amp;quot;GINI Calculation&amp;quot;&quot;/&gt;&lt;property id=&quot;20307&quot; value=&quot;690&quot;/&gt;&lt;/object&gt;&lt;object type=&quot;3&quot; unique_id=&quot;60685&quot;&gt;&lt;property id=&quot;20148&quot; value=&quot;5&quot;/&gt;&lt;property id=&quot;20300&quot; value=&quot;Slide 53 - &amp;quot;Insurance Claims Data&amp;quot;&quot;/&gt;&lt;property id=&quot;20307&quot; value=&quot;694&quot;/&gt;&lt;/object&gt;&lt;object type=&quot;3&quot; unique_id=&quot;60686&quot;&gt;&lt;property id=&quot;20148&quot; value=&quot;5&quot;/&gt;&lt;property id=&quot;20300&quot; value=&quot;Slide 54 - &amp;quot;Insurance Claims Data&amp;quot;&quot;/&gt;&lt;property id=&quot;20307&quot; value=&quot;695&quot;/&gt;&lt;/object&gt;&lt;object type=&quot;3&quot; unique_id=&quot;60687&quot;&gt;&lt;property id=&quot;20148&quot; value=&quot;5&quot;/&gt;&lt;property id=&quot;20300&quot; value=&quot;Slide 55 - &amp;quot;Objective –  Identify High Claim Risk Factors&amp;quot;&quot;/&gt;&lt;property id=&quot;20307&quot; value=&quot;696&quot;/&gt;&lt;/object&gt;&lt;object type=&quot;3&quot; unique_id=&quot;60688&quot;&gt;&lt;property id=&quot;20148&quot; value=&quot;5&quot;/&gt;&lt;property id=&quot;20300&quot; value=&quot;Slide 56 - &amp;quot;EM Decision Tree - Default&amp;quot;&quot;/&gt;&lt;property id=&quot;20307&quot; value=&quot;697&quot;/&gt;&lt;/object&gt;&lt;object type=&quot;3&quot; unique_id=&quot;60689&quot;&gt;&lt;property id=&quot;20148&quot; value=&quot;5&quot;/&gt;&lt;property id=&quot;20300&quot; value=&quot;Slide 57 - &amp;quot;EM Decision Tree – Tree Map&amp;quot;&quot;/&gt;&lt;property id=&quot;20307&quot; value=&quot;698&quot;/&gt;&lt;/object&gt;&lt;object type=&quot;3&quot; unique_id=&quot;60690&quot;&gt;&lt;property id=&quot;20148&quot; value=&quot;5&quot;/&gt;&lt;property id=&quot;20300&quot; value=&quot;Slide 58 - &amp;quot;EM Decision Tree – Leaf Statistics&amp;quot;&quot;/&gt;&lt;property id=&quot;20307&quot; value=&quot;699&quot;/&gt;&lt;/object&gt;&lt;object type=&quot;3&quot; unique_id=&quot;60691&quot;&gt;&lt;property id=&quot;20148&quot; value=&quot;5&quot;/&gt;&lt;property id=&quot;20300&quot; value=&quot;Slide 59 - &amp;quot;EM Decision Tree – Variable Importance&amp;quot;&quot;/&gt;&lt;property id=&quot;20307&quot; value=&quot;700&quot;/&gt;&lt;/object&gt;&lt;object type=&quot;3&quot; unique_id=&quot;60692&quot;&gt;&lt;property id=&quot;20148&quot; value=&quot;5&quot;/&gt;&lt;property id=&quot;20300&quot; value=&quot;Slide 60 - &amp;quot;Classification &amp;amp; Regression Trees&amp;quot;&quot;/&gt;&lt;property id=&quot;20307&quot; value=&quot;701&quot;/&gt;&lt;/object&gt;&lt;object type=&quot;3&quot; unique_id=&quot;60693&quot;&gt;&lt;property id=&quot;20148&quot; value=&quot;5&quot;/&gt;&lt;property id=&quot;20300&quot; value=&quot;Slide 61 - &amp;quot;Configuring EM Tree Node to Approximate CART&amp;quot;&quot;/&gt;&lt;property id=&quot;20307&quot; value=&quot;702&quot;/&gt;&lt;/object&gt;&lt;object type=&quot;3&quot; unique_id=&quot;60694&quot;&gt;&lt;property id=&quot;20148&quot; value=&quot;5&quot;/&gt;&lt;property id=&quot;20300&quot; value=&quot;Slide 62 - &amp;quot;The CART Solution– Leaf Statistics&amp;quot;&quot;/&gt;&lt;property id=&quot;20307&quot; value=&quot;703&quot;/&gt;&lt;/object&gt;&lt;object type=&quot;3&quot; unique_id=&quot;60695&quot;&gt;&lt;property id=&quot;20148&quot; value=&quot;5&quot;/&gt;&lt;property id=&quot;20300&quot; value=&quot;Slide 63 - &amp;quot;The CART Solution – Variable Importance&amp;quot;&quot;/&gt;&lt;property id=&quot;20307&quot; value=&quot;704&quot;/&gt;&lt;/object&gt;&lt;object type=&quot;3&quot; unique_id=&quot;60696&quot;&gt;&lt;property id=&quot;20148&quot; value=&quot;5&quot;/&gt;&lt;property id=&quot;20300&quot; value=&quot;Slide 64 - &amp;quot;EM Default Decision Tree vs. CART Approximation&amp;quot;&quot;/&gt;&lt;property id=&quot;20307&quot; value=&quot;705&quot;/&gt;&lt;/object&gt;&lt;object type=&quot;3&quot; unique_id=&quot;60697&quot;&gt;&lt;property id=&quot;20148&quot; value=&quot;5&quot;/&gt;&lt;property id=&quot;20300&quot; value=&quot;Slide 65 - &amp;quot;CART – EM vs IBM SPSS Modeler&amp;quot;&quot;/&gt;&lt;property id=&quot;20307&quot; value=&quot;706&quot;/&gt;&lt;/object&gt;&lt;object type=&quot;3&quot; unique_id=&quot;60698&quot;&gt;&lt;property id=&quot;20148&quot; value=&quot;5&quot;/&gt;&lt;property id=&quot;20300&quot; value=&quot;Slide 66 - &amp;quot;CART – EM vs IBM SPSS Modeler&amp;quot;&quot;/&gt;&lt;property id=&quot;20307&quot; value=&quot;707&quot;/&gt;&lt;/object&gt;&lt;object type=&quot;3&quot; unique_id=&quot;60699&quot;&gt;&lt;property id=&quot;20148&quot; value=&quot;5&quot;/&gt;&lt;property id=&quot;20300&quot; value=&quot;Slide 67 - &amp;quot;Chi-Squared Trees - CHAID&amp;quot;&quot;/&gt;&lt;property id=&quot;20307&quot; value=&quot;708&quot;/&gt;&lt;/object&gt;&lt;object type=&quot;3&quot; unique_id=&quot;60700&quot;&gt;&lt;property id=&quot;20148&quot; value=&quot;5&quot;/&gt;&lt;property id=&quot;20300&quot; value=&quot;Slide 68 - &amp;quot;Chi-Squared Trees - CHAID&amp;quot;&quot;/&gt;&lt;property id=&quot;20307&quot; value=&quot;709&quot;/&gt;&lt;/object&gt;&lt;object type=&quot;3&quot; unique_id=&quot;60701&quot;&gt;&lt;property id=&quot;20148&quot; value=&quot;5&quot;/&gt;&lt;property id=&quot;20300&quot; value=&quot;Slide 69 - &amp;quot;Chi-Squared Trees – CHAID The Transform Node&amp;quot;&quot;/&gt;&lt;property id=&quot;20307&quot; value=&quot;710&quot;/&gt;&lt;/object&gt;&lt;object type=&quot;3&quot; unique_id=&quot;60702&quot;&gt;&lt;property id=&quot;20148&quot; value=&quot;5&quot;/&gt;&lt;property id=&quot;20300&quot; value=&quot;Slide 70 - &amp;quot;Chi-Squared Trees – CHAID The Transform Node&amp;quot;&quot;/&gt;&lt;property id=&quot;20307&quot; value=&quot;711&quot;/&gt;&lt;/object&gt;&lt;object type=&quot;3&quot; unique_id=&quot;60703&quot;&gt;&lt;property id=&quot;20148&quot; value=&quot;5&quot;/&gt;&lt;property id=&quot;20300&quot; value=&quot;Slide 71 - &amp;quot;Chi-Squared Trees – CHAID The input to the CHAID Node&amp;quot;&quot;/&gt;&lt;property id=&quot;20307&quot; value=&quot;712&quot;/&gt;&lt;/object&gt;&lt;object type=&quot;3&quot; unique_id=&quot;60704&quot;&gt;&lt;property id=&quot;20148&quot; value=&quot;5&quot;/&gt;&lt;property id=&quot;20300&quot; value=&quot;Slide 72 - &amp;quot;The CHAID Solution– Leaf Statistics&amp;quot;&quot;/&gt;&lt;property id=&quot;20307&quot; value=&quot;713&quot;/&gt;&lt;/object&gt;&lt;object type=&quot;3&quot; unique_id=&quot;60705&quot;&gt;&lt;property id=&quot;20148&quot; value=&quot;5&quot;/&gt;&lt;property id=&quot;20300&quot; value=&quot;Slide 73 - &amp;quot;The CHAID Solution – Variable Importance&amp;quot;&quot;/&gt;&lt;property id=&quot;20307&quot; value=&quot;714&quot;/&gt;&lt;/object&gt;&lt;object type=&quot;3&quot; unique_id=&quot;60706&quot;&gt;&lt;property id=&quot;20148&quot; value=&quot;5&quot;/&gt;&lt;property id=&quot;20300&quot; value=&quot;Slide 74 - &amp;quot;EM Default Decision Tree vs. CHAID Approximation&amp;quot;&quot;/&gt;&lt;property id=&quot;20307&quot; value=&quot;715&quot;/&gt;&lt;/object&gt;&lt;object type=&quot;3&quot; unique_id=&quot;60707&quot;&gt;&lt;property id=&quot;20148&quot; value=&quot;5&quot;/&gt;&lt;property id=&quot;20300&quot; value=&quot;Slide 75 - &amp;quot;EM Default Decision Tree vs. CART&amp;quot;&quot;/&gt;&lt;property id=&quot;20307&quot; value=&quot;716&quot;/&gt;&lt;/object&gt;&lt;object type=&quot;3&quot; unique_id=&quot;60708&quot;&gt;&lt;property id=&quot;20148&quot; value=&quot;5&quot;/&gt;&lt;property id=&quot;20300&quot; value=&quot;Slide 76 - &amp;quot;Observations&amp;quot;&quot;/&gt;&lt;property id=&quot;20307&quot; value=&quot;717&quot;/&gt;&lt;/object&gt;&lt;object type=&quot;3&quot; unique_id=&quot;60709&quot;&gt;&lt;property id=&quot;20148&quot; value=&quot;5&quot;/&gt;&lt;property id=&quot;20300&quot; value=&quot;Slide 77 - &amp;quot;What did we learn today?&amp;quot;&quot;/&gt;&lt;property id=&quot;20307&quot; value=&quot;718&quot;/&gt;&lt;/object&gt;&lt;object type=&quot;3&quot; unique_id=&quot;60710&quot;&gt;&lt;property id=&quot;20148&quot; value=&quot;5&quot;/&gt;&lt;property id=&quot;20300&quot; value=&quot;Slide 78&quot;/&gt;&lt;property id=&quot;20307&quot; value=&quot;693&quot;/&gt;&lt;/object&gt;&lt;object type=&quot;3&quot; unique_id=&quot;61986&quot;&gt;&lt;property id=&quot;20148&quot; value=&quot;5&quot;/&gt;&lt;property id=&quot;20300&quot; value=&quot;Slide 45 - &amp;quot;Score Node&amp;quot;&quot;/&gt;&lt;property id=&quot;20307&quot; value=&quot;720&quot;/&gt;&lt;/object&gt;&lt;object type=&quot;3&quot; unique_id=&quot;61987&quot;&gt;&lt;property id=&quot;20148&quot; value=&quot;5&quot;/&gt;&lt;property id=&quot;20300&quot; value=&quot;Slide 46 - &amp;quot;Score Node&amp;quot;&quot;/&gt;&lt;property id=&quot;20307&quot; value=&quot;721&quot;/&gt;&lt;/object&gt;&lt;object type=&quot;3&quot; unique_id=&quot;61988&quot;&gt;&lt;property id=&quot;20148&quot; value=&quot;5&quot;/&gt;&lt;property id=&quot;20300&quot; value=&quot;Slide 47 - &amp;quot;Score Node Results Window&amp;quot;&quot;/&gt;&lt;property id=&quot;20307&quot; value=&quot;722&quot;/&gt;&lt;/object&gt;&lt;object type=&quot;3&quot; unique_id=&quot;61989&quot;&gt;&lt;property id=&quot;20148&quot; value=&quot;5&quot;/&gt;&lt;property id=&quot;20300&quot; value=&quot;Slide 48 - &amp;quot;SCORE.SAS Prediction Code&amp;quot;&quot;/&gt;&lt;property id=&quot;20307&quot; value=&quot;723&quot;/&gt;&lt;/object&gt;&lt;object type=&quot;3&quot; unique_id=&quot;61990&quot;&gt;&lt;property id=&quot;20148&quot; value=&quot;5&quot;/&gt;&lt;property id=&quot;20300&quot; value=&quot;Slide 49 - &amp;quot;Contents of DataSources&amp;quot;&quot;/&gt;&lt;property id=&quot;20307&quot; value=&quot;724&quot;/&gt;&lt;/object&gt;&lt;object type=&quot;3&quot; unique_id=&quot;61991&quot;&gt;&lt;property id=&quot;20148&quot; value=&quot;5&quot;/&gt;&lt;property id=&quot;20300&quot; value=&quot;Slide 50 - &amp;quot;New Predictions&amp;quot;&quot;/&gt;&lt;property id=&quot;20307&quot; value=&quot;725&quot;/&gt;&lt;/object&gt;&lt;object type=&quot;3&quot; unique_id=&quot;61992&quot;&gt;&lt;property id=&quot;20148&quot; value=&quot;5&quot;/&gt;&lt;property id=&quot;20300&quot; value=&quot;Slide 51 - &amp;quot;New Predictions&amp;quot;&quot;/&gt;&lt;property id=&quot;20307&quot; value=&quot;726&quot;/&gt;&lt;/object&gt;&lt;object type=&quot;3&quot; unique_id=&quot;61993&quot;&gt;&lt;property id=&quot;20148&quot; value=&quot;5&quot;/&gt;&lt;property id=&quot;20300&quot; value=&quot;Slide 52&quot;/&gt;&lt;property id=&quot;20307&quot; value=&quot;719&quot;/&gt;&lt;/object&gt;&lt;/object&gt;&lt;object type=&quot;8&quot; unique_id=&quot;10661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Animated_SmartArt_horizontal_bullet_list">
  <a:themeElements>
    <a:clrScheme name="Custom 4">
      <a:dk1>
        <a:srgbClr val="660000"/>
      </a:dk1>
      <a:lt1>
        <a:srgbClr val="336699"/>
      </a:lt1>
      <a:dk2>
        <a:srgbClr val="000000"/>
      </a:dk2>
      <a:lt2>
        <a:srgbClr val="D8D8D8"/>
      </a:lt2>
      <a:accent1>
        <a:srgbClr val="500000"/>
      </a:accent1>
      <a:accent2>
        <a:srgbClr val="8F8F8C"/>
      </a:accent2>
      <a:accent3>
        <a:srgbClr val="836E2C"/>
      </a:accent3>
      <a:accent4>
        <a:srgbClr val="F4AF00"/>
      </a:accent4>
      <a:accent5>
        <a:srgbClr val="EEE1C6"/>
      </a:accent5>
      <a:accent6>
        <a:srgbClr val="104554"/>
      </a:accent6>
      <a:hlink>
        <a:srgbClr val="1D3362"/>
      </a:hlink>
      <a:folHlink>
        <a:srgbClr val="EEE1C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Animated_SmartArt_horizontal_bullet_list">
  <a:themeElements>
    <a:clrScheme name="Custom 4">
      <a:dk1>
        <a:srgbClr val="660000"/>
      </a:dk1>
      <a:lt1>
        <a:srgbClr val="336699"/>
      </a:lt1>
      <a:dk2>
        <a:srgbClr val="000000"/>
      </a:dk2>
      <a:lt2>
        <a:srgbClr val="D8D8D8"/>
      </a:lt2>
      <a:accent1>
        <a:srgbClr val="500000"/>
      </a:accent1>
      <a:accent2>
        <a:srgbClr val="8F8F8C"/>
      </a:accent2>
      <a:accent3>
        <a:srgbClr val="836E2C"/>
      </a:accent3>
      <a:accent4>
        <a:srgbClr val="F4AF00"/>
      </a:accent4>
      <a:accent5>
        <a:srgbClr val="EEE1C6"/>
      </a:accent5>
      <a:accent6>
        <a:srgbClr val="104554"/>
      </a:accent6>
      <a:hlink>
        <a:srgbClr val="1D3362"/>
      </a:hlink>
      <a:folHlink>
        <a:srgbClr val="EEE1C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F42CE37-9881-42AF-B8EC-954018523B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3420</Words>
  <Application>Microsoft Macintosh PowerPoint</Application>
  <PresentationFormat>Letter Paper (8.5x11 in)</PresentationFormat>
  <Paragraphs>610</Paragraphs>
  <Slides>73</Slides>
  <Notes>49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Cambria Math</vt:lpstr>
      <vt:lpstr>Lucida Grande</vt:lpstr>
      <vt:lpstr>Zapf Dingbats</vt:lpstr>
      <vt:lpstr>Animated_SmartArt_horizontal_bullet_list</vt:lpstr>
      <vt:lpstr>3_Animated_SmartArt_horizontal_bullet_list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HIERARCHY</vt:lpstr>
      <vt:lpstr>    History &amp; Evolution  1950-1985</vt:lpstr>
      <vt:lpstr>    History &amp; Evolution  Post 1985</vt:lpstr>
      <vt:lpstr>Corpus: Linguistic Data (60s-Present)</vt:lpstr>
      <vt:lpstr>Computational Linguistics</vt:lpstr>
      <vt:lpstr>Statistical Machine Learning</vt:lpstr>
      <vt:lpstr>Linguistics –  Statistical Machine Learning</vt:lpstr>
      <vt:lpstr>Text Analysis using Word Counts</vt:lpstr>
      <vt:lpstr>PowerPoint Presentation</vt:lpstr>
      <vt:lpstr>PowerPoint Presentation</vt:lpstr>
      <vt:lpstr>PowerPoint Presentation</vt:lpstr>
      <vt:lpstr>PowerPoint Presentation</vt:lpstr>
      <vt:lpstr>Term Frequency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SVD:  Singular Value Decomposition</vt:lpstr>
      <vt:lpstr>SVD Rotations</vt:lpstr>
      <vt:lpstr>Normalized Term Frequency</vt:lpstr>
      <vt:lpstr>Inverse Document Frequency</vt:lpstr>
      <vt:lpstr>IDF for Python Sklearn</vt:lpstr>
      <vt:lpstr>TF-IDF (most software)</vt:lpstr>
      <vt:lpstr>TF-IDF (Python sklearn)</vt:lpstr>
      <vt:lpstr>Other Term Weights</vt:lpstr>
      <vt:lpstr>Choices for g(f) </vt:lpstr>
      <vt:lpstr>Recommendations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2013-04-04T15:54:28Z</dcterms:created>
  <dcterms:modified xsi:type="dcterms:W3CDTF">2020-07-09T21:10:07Z</dcterms:modified>
  <cp:category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TC020116589991</vt:lpwstr>
  </property>
</Properties>
</file>